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 id="2147483741" r:id="rId2"/>
  </p:sldMasterIdLst>
  <p:notesMasterIdLst>
    <p:notesMasterId r:id="rId23"/>
  </p:notesMasterIdLst>
  <p:sldIdLst>
    <p:sldId id="256" r:id="rId3"/>
    <p:sldId id="356" r:id="rId4"/>
    <p:sldId id="338" r:id="rId5"/>
    <p:sldId id="357" r:id="rId6"/>
    <p:sldId id="345" r:id="rId7"/>
    <p:sldId id="340" r:id="rId8"/>
    <p:sldId id="358" r:id="rId9"/>
    <p:sldId id="341" r:id="rId10"/>
    <p:sldId id="344" r:id="rId11"/>
    <p:sldId id="262" r:id="rId12"/>
    <p:sldId id="295" r:id="rId13"/>
    <p:sldId id="349" r:id="rId14"/>
    <p:sldId id="347" r:id="rId15"/>
    <p:sldId id="348" r:id="rId16"/>
    <p:sldId id="350" r:id="rId17"/>
    <p:sldId id="284" r:id="rId18"/>
    <p:sldId id="353" r:id="rId19"/>
    <p:sldId id="354" r:id="rId20"/>
    <p:sldId id="355" r:id="rId21"/>
    <p:sldId id="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489CBF-43AE-0F47-A83F-ADED63CF9F23}">
          <p14:sldIdLst>
            <p14:sldId id="256"/>
            <p14:sldId id="356"/>
            <p14:sldId id="338"/>
            <p14:sldId id="357"/>
            <p14:sldId id="345"/>
            <p14:sldId id="340"/>
            <p14:sldId id="358"/>
            <p14:sldId id="341"/>
            <p14:sldId id="344"/>
            <p14:sldId id="262"/>
            <p14:sldId id="295"/>
            <p14:sldId id="349"/>
            <p14:sldId id="347"/>
            <p14:sldId id="348"/>
            <p14:sldId id="350"/>
            <p14:sldId id="284"/>
            <p14:sldId id="353"/>
            <p14:sldId id="354"/>
            <p14:sldId id="355"/>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p:restoredTop sz="73763"/>
  </p:normalViewPr>
  <p:slideViewPr>
    <p:cSldViewPr snapToGrid="0" snapToObjects="1">
      <p:cViewPr varScale="1">
        <p:scale>
          <a:sx n="152" d="100"/>
          <a:sy n="152" d="100"/>
        </p:scale>
        <p:origin x="3680" y="184"/>
      </p:cViewPr>
      <p:guideLst/>
    </p:cSldViewPr>
  </p:slideViewPr>
  <p:outlineViewPr>
    <p:cViewPr>
      <p:scale>
        <a:sx n="33" d="100"/>
        <a:sy n="33" d="100"/>
      </p:scale>
      <p:origin x="0" y="-116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FCF56-CF60-4C1E-BD72-7F729E9FDEE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6B7052F7-A77E-4849-B5B6-46A5A8D4A167}">
      <dgm:prSet/>
      <dgm:spPr/>
      <dgm:t>
        <a:bodyPr/>
        <a:lstStyle/>
        <a:p>
          <a:pPr>
            <a:lnSpc>
              <a:spcPct val="100000"/>
            </a:lnSpc>
            <a:defRPr cap="all"/>
          </a:pPr>
          <a:r>
            <a:rPr lang="en-US" dirty="0"/>
            <a:t>Undergraduate –</a:t>
          </a:r>
        </a:p>
        <a:p>
          <a:pPr>
            <a:lnSpc>
              <a:spcPct val="100000"/>
            </a:lnSpc>
            <a:defRPr cap="all"/>
          </a:pPr>
          <a:r>
            <a:rPr lang="en-US" dirty="0"/>
            <a:t>~300 students (2 yr.)</a:t>
          </a:r>
        </a:p>
      </dgm:t>
    </dgm:pt>
    <dgm:pt modelId="{05D52888-9E81-41E9-AC4B-C460DF9A95C6}" type="parTrans" cxnId="{4270E4A6-F910-4C54-821D-526C5E60B91B}">
      <dgm:prSet/>
      <dgm:spPr/>
      <dgm:t>
        <a:bodyPr/>
        <a:lstStyle/>
        <a:p>
          <a:endParaRPr lang="en-US"/>
        </a:p>
      </dgm:t>
    </dgm:pt>
    <dgm:pt modelId="{8895A00B-EB70-483F-BF36-91B2542D69BA}" type="sibTrans" cxnId="{4270E4A6-F910-4C54-821D-526C5E60B91B}">
      <dgm:prSet/>
      <dgm:spPr/>
      <dgm:t>
        <a:bodyPr/>
        <a:lstStyle/>
        <a:p>
          <a:endParaRPr lang="en-US"/>
        </a:p>
      </dgm:t>
    </dgm:pt>
    <dgm:pt modelId="{93AFD1A8-1618-4290-863B-1823B895E3F7}">
      <dgm:prSet/>
      <dgm:spPr/>
      <dgm:t>
        <a:bodyPr/>
        <a:lstStyle/>
        <a:p>
          <a:pPr>
            <a:lnSpc>
              <a:spcPct val="100000"/>
            </a:lnSpc>
            <a:defRPr cap="all"/>
          </a:pPr>
          <a:r>
            <a:rPr lang="en-US"/>
            <a:t>Masters – </a:t>
          </a:r>
        </a:p>
        <a:p>
          <a:pPr>
            <a:lnSpc>
              <a:spcPct val="100000"/>
            </a:lnSpc>
            <a:defRPr cap="all"/>
          </a:pPr>
          <a:r>
            <a:rPr lang="en-US"/>
            <a:t>~150 students (1-2 yr.)</a:t>
          </a:r>
        </a:p>
      </dgm:t>
    </dgm:pt>
    <dgm:pt modelId="{9475B4EF-8B31-4D39-A56C-CA7BDC263056}" type="parTrans" cxnId="{50688999-002E-489A-833F-3BFE68977BC9}">
      <dgm:prSet/>
      <dgm:spPr/>
      <dgm:t>
        <a:bodyPr/>
        <a:lstStyle/>
        <a:p>
          <a:endParaRPr lang="en-US"/>
        </a:p>
      </dgm:t>
    </dgm:pt>
    <dgm:pt modelId="{B46B6604-641B-47C8-BE58-74A7367752E3}" type="sibTrans" cxnId="{50688999-002E-489A-833F-3BFE68977BC9}">
      <dgm:prSet/>
      <dgm:spPr/>
      <dgm:t>
        <a:bodyPr/>
        <a:lstStyle/>
        <a:p>
          <a:endParaRPr lang="en-US"/>
        </a:p>
      </dgm:t>
    </dgm:pt>
    <dgm:pt modelId="{6A057A43-5F69-4CD4-A1F3-05BA09ABC8A1}">
      <dgm:prSet/>
      <dgm:spPr/>
      <dgm:t>
        <a:bodyPr/>
        <a:lstStyle/>
        <a:p>
          <a:pPr>
            <a:lnSpc>
              <a:spcPct val="100000"/>
            </a:lnSpc>
            <a:defRPr cap="all"/>
          </a:pPr>
          <a:r>
            <a:rPr lang="en-US"/>
            <a:t>Doctoral – </a:t>
          </a:r>
        </a:p>
        <a:p>
          <a:pPr>
            <a:lnSpc>
              <a:spcPct val="100000"/>
            </a:lnSpc>
            <a:defRPr cap="all"/>
          </a:pPr>
          <a:r>
            <a:rPr lang="en-US"/>
            <a:t>~25 students (3-4 yr.)</a:t>
          </a:r>
        </a:p>
      </dgm:t>
    </dgm:pt>
    <dgm:pt modelId="{D139D0D1-30E7-488C-8EBD-D40FC5245CDD}" type="parTrans" cxnId="{8C84962A-8D34-431E-8BA0-45A81DBFCA7F}">
      <dgm:prSet/>
      <dgm:spPr/>
      <dgm:t>
        <a:bodyPr/>
        <a:lstStyle/>
        <a:p>
          <a:endParaRPr lang="en-US"/>
        </a:p>
      </dgm:t>
    </dgm:pt>
    <dgm:pt modelId="{0BE44E9D-0765-4296-A9CD-1FCC6574C747}" type="sibTrans" cxnId="{8C84962A-8D34-431E-8BA0-45A81DBFCA7F}">
      <dgm:prSet/>
      <dgm:spPr/>
      <dgm:t>
        <a:bodyPr/>
        <a:lstStyle/>
        <a:p>
          <a:endParaRPr lang="en-US"/>
        </a:p>
      </dgm:t>
    </dgm:pt>
    <dgm:pt modelId="{B8A5D25D-317E-4202-B4C7-210FA2BADC99}" type="pres">
      <dgm:prSet presAssocID="{082FCF56-CF60-4C1E-BD72-7F729E9FDEEC}" presName="root" presStyleCnt="0">
        <dgm:presLayoutVars>
          <dgm:dir/>
          <dgm:resizeHandles val="exact"/>
        </dgm:presLayoutVars>
      </dgm:prSet>
      <dgm:spPr/>
    </dgm:pt>
    <dgm:pt modelId="{DBBC349F-A97F-4486-9E62-725A137D1C60}" type="pres">
      <dgm:prSet presAssocID="{6B7052F7-A77E-4849-B5B6-46A5A8D4A167}" presName="compNode" presStyleCnt="0"/>
      <dgm:spPr/>
    </dgm:pt>
    <dgm:pt modelId="{DEDAFBAF-9ED9-4449-883F-D1ECF9EEEC9C}" type="pres">
      <dgm:prSet presAssocID="{6B7052F7-A77E-4849-B5B6-46A5A8D4A167}" presName="iconBgRect" presStyleLbl="bgShp" presStyleIdx="0" presStyleCnt="3"/>
      <dgm:spPr/>
    </dgm:pt>
    <dgm:pt modelId="{C4766D0B-E38C-4BE0-9551-A27AB8502718}" type="pres">
      <dgm:prSet presAssocID="{6B7052F7-A77E-4849-B5B6-46A5A8D4A1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C673DB29-020A-45FD-8726-DE930AB284F3}" type="pres">
      <dgm:prSet presAssocID="{6B7052F7-A77E-4849-B5B6-46A5A8D4A167}" presName="spaceRect" presStyleCnt="0"/>
      <dgm:spPr/>
    </dgm:pt>
    <dgm:pt modelId="{927CF34B-143A-4CE3-B551-AB0E44AF0687}" type="pres">
      <dgm:prSet presAssocID="{6B7052F7-A77E-4849-B5B6-46A5A8D4A167}" presName="textRect" presStyleLbl="revTx" presStyleIdx="0" presStyleCnt="3">
        <dgm:presLayoutVars>
          <dgm:chMax val="1"/>
          <dgm:chPref val="1"/>
        </dgm:presLayoutVars>
      </dgm:prSet>
      <dgm:spPr/>
    </dgm:pt>
    <dgm:pt modelId="{844208D2-900B-4FD2-B504-67488A235CB0}" type="pres">
      <dgm:prSet presAssocID="{8895A00B-EB70-483F-BF36-91B2542D69BA}" presName="sibTrans" presStyleCnt="0"/>
      <dgm:spPr/>
    </dgm:pt>
    <dgm:pt modelId="{7BC265A9-E0B5-4854-885A-4B6D6F9EFE33}" type="pres">
      <dgm:prSet presAssocID="{93AFD1A8-1618-4290-863B-1823B895E3F7}" presName="compNode" presStyleCnt="0"/>
      <dgm:spPr/>
    </dgm:pt>
    <dgm:pt modelId="{DED0ED2C-3F6F-4F1C-A397-5D1F0E66413E}" type="pres">
      <dgm:prSet presAssocID="{93AFD1A8-1618-4290-863B-1823B895E3F7}" presName="iconBgRect" presStyleLbl="bgShp" presStyleIdx="1" presStyleCnt="3"/>
      <dgm:spPr/>
    </dgm:pt>
    <dgm:pt modelId="{B4F01F01-B781-4FC6-99A8-6421A4AE22A5}" type="pres">
      <dgm:prSet presAssocID="{93AFD1A8-1618-4290-863B-1823B895E3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18BB5E8F-6FA3-4199-8AC0-B34D5585FD0A}" type="pres">
      <dgm:prSet presAssocID="{93AFD1A8-1618-4290-863B-1823B895E3F7}" presName="spaceRect" presStyleCnt="0"/>
      <dgm:spPr/>
    </dgm:pt>
    <dgm:pt modelId="{3D06BF3A-71C9-4732-8BA6-08C1BD6F4541}" type="pres">
      <dgm:prSet presAssocID="{93AFD1A8-1618-4290-863B-1823B895E3F7}" presName="textRect" presStyleLbl="revTx" presStyleIdx="1" presStyleCnt="3">
        <dgm:presLayoutVars>
          <dgm:chMax val="1"/>
          <dgm:chPref val="1"/>
        </dgm:presLayoutVars>
      </dgm:prSet>
      <dgm:spPr/>
    </dgm:pt>
    <dgm:pt modelId="{F5D6B651-2EE6-4557-8794-1C4EF0CC2EB0}" type="pres">
      <dgm:prSet presAssocID="{B46B6604-641B-47C8-BE58-74A7367752E3}" presName="sibTrans" presStyleCnt="0"/>
      <dgm:spPr/>
    </dgm:pt>
    <dgm:pt modelId="{95FE5623-39F6-4E49-8072-DBD6AED9A265}" type="pres">
      <dgm:prSet presAssocID="{6A057A43-5F69-4CD4-A1F3-05BA09ABC8A1}" presName="compNode" presStyleCnt="0"/>
      <dgm:spPr/>
    </dgm:pt>
    <dgm:pt modelId="{75B13281-D112-49D1-955A-DF326B16B0ED}" type="pres">
      <dgm:prSet presAssocID="{6A057A43-5F69-4CD4-A1F3-05BA09ABC8A1}" presName="iconBgRect" presStyleLbl="bgShp" presStyleIdx="2" presStyleCnt="3"/>
      <dgm:spPr/>
    </dgm:pt>
    <dgm:pt modelId="{1F5BF690-9EED-4387-94AD-C33A99AC2EA5}" type="pres">
      <dgm:prSet presAssocID="{6A057A43-5F69-4CD4-A1F3-05BA09ABC8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duation Cap"/>
        </a:ext>
      </dgm:extLst>
    </dgm:pt>
    <dgm:pt modelId="{4C31F711-65B9-4C1C-912B-EB2A0010F0F3}" type="pres">
      <dgm:prSet presAssocID="{6A057A43-5F69-4CD4-A1F3-05BA09ABC8A1}" presName="spaceRect" presStyleCnt="0"/>
      <dgm:spPr/>
    </dgm:pt>
    <dgm:pt modelId="{87031DF5-8354-4AAE-8572-3248F538AD56}" type="pres">
      <dgm:prSet presAssocID="{6A057A43-5F69-4CD4-A1F3-05BA09ABC8A1}" presName="textRect" presStyleLbl="revTx" presStyleIdx="2" presStyleCnt="3">
        <dgm:presLayoutVars>
          <dgm:chMax val="1"/>
          <dgm:chPref val="1"/>
        </dgm:presLayoutVars>
      </dgm:prSet>
      <dgm:spPr/>
    </dgm:pt>
  </dgm:ptLst>
  <dgm:cxnLst>
    <dgm:cxn modelId="{8C84962A-8D34-431E-8BA0-45A81DBFCA7F}" srcId="{082FCF56-CF60-4C1E-BD72-7F729E9FDEEC}" destId="{6A057A43-5F69-4CD4-A1F3-05BA09ABC8A1}" srcOrd="2" destOrd="0" parTransId="{D139D0D1-30E7-488C-8EBD-D40FC5245CDD}" sibTransId="{0BE44E9D-0765-4296-A9CD-1FCC6574C747}"/>
    <dgm:cxn modelId="{F8EACB2E-CDB8-6F44-ADEE-D7990EBEB96B}" type="presOf" srcId="{6A057A43-5F69-4CD4-A1F3-05BA09ABC8A1}" destId="{87031DF5-8354-4AAE-8572-3248F538AD56}" srcOrd="0" destOrd="0" presId="urn:microsoft.com/office/officeart/2018/5/layout/IconCircleLabelList"/>
    <dgm:cxn modelId="{7151565C-B23E-154D-A7D6-6B0D5A71CA06}" type="presOf" srcId="{6B7052F7-A77E-4849-B5B6-46A5A8D4A167}" destId="{927CF34B-143A-4CE3-B551-AB0E44AF0687}" srcOrd="0" destOrd="0" presId="urn:microsoft.com/office/officeart/2018/5/layout/IconCircleLabelList"/>
    <dgm:cxn modelId="{6C6EF589-0EAE-D946-B273-6D3AE90B9ABC}" type="presOf" srcId="{082FCF56-CF60-4C1E-BD72-7F729E9FDEEC}" destId="{B8A5D25D-317E-4202-B4C7-210FA2BADC99}" srcOrd="0" destOrd="0" presId="urn:microsoft.com/office/officeart/2018/5/layout/IconCircleLabelList"/>
    <dgm:cxn modelId="{50688999-002E-489A-833F-3BFE68977BC9}" srcId="{082FCF56-CF60-4C1E-BD72-7F729E9FDEEC}" destId="{93AFD1A8-1618-4290-863B-1823B895E3F7}" srcOrd="1" destOrd="0" parTransId="{9475B4EF-8B31-4D39-A56C-CA7BDC263056}" sibTransId="{B46B6604-641B-47C8-BE58-74A7367752E3}"/>
    <dgm:cxn modelId="{4270E4A6-F910-4C54-821D-526C5E60B91B}" srcId="{082FCF56-CF60-4C1E-BD72-7F729E9FDEEC}" destId="{6B7052F7-A77E-4849-B5B6-46A5A8D4A167}" srcOrd="0" destOrd="0" parTransId="{05D52888-9E81-41E9-AC4B-C460DF9A95C6}" sibTransId="{8895A00B-EB70-483F-BF36-91B2542D69BA}"/>
    <dgm:cxn modelId="{52089BDE-EC9C-9A49-8FF8-83067C40C236}" type="presOf" srcId="{93AFD1A8-1618-4290-863B-1823B895E3F7}" destId="{3D06BF3A-71C9-4732-8BA6-08C1BD6F4541}" srcOrd="0" destOrd="0" presId="urn:microsoft.com/office/officeart/2018/5/layout/IconCircleLabelList"/>
    <dgm:cxn modelId="{6C226848-754B-1540-BE53-232F3ED875F3}" type="presParOf" srcId="{B8A5D25D-317E-4202-B4C7-210FA2BADC99}" destId="{DBBC349F-A97F-4486-9E62-725A137D1C60}" srcOrd="0" destOrd="0" presId="urn:microsoft.com/office/officeart/2018/5/layout/IconCircleLabelList"/>
    <dgm:cxn modelId="{DC71541B-FAB3-714A-8DAB-8A148083A21E}" type="presParOf" srcId="{DBBC349F-A97F-4486-9E62-725A137D1C60}" destId="{DEDAFBAF-9ED9-4449-883F-D1ECF9EEEC9C}" srcOrd="0" destOrd="0" presId="urn:microsoft.com/office/officeart/2018/5/layout/IconCircleLabelList"/>
    <dgm:cxn modelId="{E237DA17-4EF9-094E-AE7A-DB2A98272CE0}" type="presParOf" srcId="{DBBC349F-A97F-4486-9E62-725A137D1C60}" destId="{C4766D0B-E38C-4BE0-9551-A27AB8502718}" srcOrd="1" destOrd="0" presId="urn:microsoft.com/office/officeart/2018/5/layout/IconCircleLabelList"/>
    <dgm:cxn modelId="{08D3EE88-8910-C443-8F59-43040B175909}" type="presParOf" srcId="{DBBC349F-A97F-4486-9E62-725A137D1C60}" destId="{C673DB29-020A-45FD-8726-DE930AB284F3}" srcOrd="2" destOrd="0" presId="urn:microsoft.com/office/officeart/2018/5/layout/IconCircleLabelList"/>
    <dgm:cxn modelId="{7290B8A0-68EB-AB44-A682-F400B249D5A6}" type="presParOf" srcId="{DBBC349F-A97F-4486-9E62-725A137D1C60}" destId="{927CF34B-143A-4CE3-B551-AB0E44AF0687}" srcOrd="3" destOrd="0" presId="urn:microsoft.com/office/officeart/2018/5/layout/IconCircleLabelList"/>
    <dgm:cxn modelId="{F09890CA-6CF7-154A-97D4-08CDAB9E4CC5}" type="presParOf" srcId="{B8A5D25D-317E-4202-B4C7-210FA2BADC99}" destId="{844208D2-900B-4FD2-B504-67488A235CB0}" srcOrd="1" destOrd="0" presId="urn:microsoft.com/office/officeart/2018/5/layout/IconCircleLabelList"/>
    <dgm:cxn modelId="{2AB91AC5-87EE-1E42-993A-A0835F911220}" type="presParOf" srcId="{B8A5D25D-317E-4202-B4C7-210FA2BADC99}" destId="{7BC265A9-E0B5-4854-885A-4B6D6F9EFE33}" srcOrd="2" destOrd="0" presId="urn:microsoft.com/office/officeart/2018/5/layout/IconCircleLabelList"/>
    <dgm:cxn modelId="{1E989879-CD49-6E47-B75F-D79061F460DF}" type="presParOf" srcId="{7BC265A9-E0B5-4854-885A-4B6D6F9EFE33}" destId="{DED0ED2C-3F6F-4F1C-A397-5D1F0E66413E}" srcOrd="0" destOrd="0" presId="urn:microsoft.com/office/officeart/2018/5/layout/IconCircleLabelList"/>
    <dgm:cxn modelId="{442E23C7-9110-2048-A9F7-AE540989AC7F}" type="presParOf" srcId="{7BC265A9-E0B5-4854-885A-4B6D6F9EFE33}" destId="{B4F01F01-B781-4FC6-99A8-6421A4AE22A5}" srcOrd="1" destOrd="0" presId="urn:microsoft.com/office/officeart/2018/5/layout/IconCircleLabelList"/>
    <dgm:cxn modelId="{38ADFF3B-2AB8-7F41-A3E9-D016970726A0}" type="presParOf" srcId="{7BC265A9-E0B5-4854-885A-4B6D6F9EFE33}" destId="{18BB5E8F-6FA3-4199-8AC0-B34D5585FD0A}" srcOrd="2" destOrd="0" presId="urn:microsoft.com/office/officeart/2018/5/layout/IconCircleLabelList"/>
    <dgm:cxn modelId="{66296466-B412-184F-B6A8-9742D8400D43}" type="presParOf" srcId="{7BC265A9-E0B5-4854-885A-4B6D6F9EFE33}" destId="{3D06BF3A-71C9-4732-8BA6-08C1BD6F4541}" srcOrd="3" destOrd="0" presId="urn:microsoft.com/office/officeart/2018/5/layout/IconCircleLabelList"/>
    <dgm:cxn modelId="{BCFE39DB-08E1-6F41-BE29-E1E2A6B77DB3}" type="presParOf" srcId="{B8A5D25D-317E-4202-B4C7-210FA2BADC99}" destId="{F5D6B651-2EE6-4557-8794-1C4EF0CC2EB0}" srcOrd="3" destOrd="0" presId="urn:microsoft.com/office/officeart/2018/5/layout/IconCircleLabelList"/>
    <dgm:cxn modelId="{D0582C4C-131A-384E-81E9-C2E7C6ABAF20}" type="presParOf" srcId="{B8A5D25D-317E-4202-B4C7-210FA2BADC99}" destId="{95FE5623-39F6-4E49-8072-DBD6AED9A265}" srcOrd="4" destOrd="0" presId="urn:microsoft.com/office/officeart/2018/5/layout/IconCircleLabelList"/>
    <dgm:cxn modelId="{1AC7BBAA-2033-D946-9445-0C29F77ED215}" type="presParOf" srcId="{95FE5623-39F6-4E49-8072-DBD6AED9A265}" destId="{75B13281-D112-49D1-955A-DF326B16B0ED}" srcOrd="0" destOrd="0" presId="urn:microsoft.com/office/officeart/2018/5/layout/IconCircleLabelList"/>
    <dgm:cxn modelId="{873491A2-CF59-5546-AB00-CC8CE56C8243}" type="presParOf" srcId="{95FE5623-39F6-4E49-8072-DBD6AED9A265}" destId="{1F5BF690-9EED-4387-94AD-C33A99AC2EA5}" srcOrd="1" destOrd="0" presId="urn:microsoft.com/office/officeart/2018/5/layout/IconCircleLabelList"/>
    <dgm:cxn modelId="{8F29628F-801F-644E-BB8E-85D68CD69617}" type="presParOf" srcId="{95FE5623-39F6-4E49-8072-DBD6AED9A265}" destId="{4C31F711-65B9-4C1C-912B-EB2A0010F0F3}" srcOrd="2" destOrd="0" presId="urn:microsoft.com/office/officeart/2018/5/layout/IconCircleLabelList"/>
    <dgm:cxn modelId="{971F2001-AC7F-724C-B98B-CD09A156C53E}" type="presParOf" srcId="{95FE5623-39F6-4E49-8072-DBD6AED9A265}" destId="{87031DF5-8354-4AAE-8572-3248F538AD56}"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AFBAF-9ED9-4449-883F-D1ECF9EEEC9C}">
      <dsp:nvSpPr>
        <dsp:cNvPr id="0" name=""/>
        <dsp:cNvSpPr/>
      </dsp:nvSpPr>
      <dsp:spPr>
        <a:xfrm>
          <a:off x="973763" y="22005"/>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66D0B-E38C-4BE0-9551-A27AB8502718}">
      <dsp:nvSpPr>
        <dsp:cNvPr id="0" name=""/>
        <dsp:cNvSpPr/>
      </dsp:nvSpPr>
      <dsp:spPr>
        <a:xfrm>
          <a:off x="1215076" y="263317"/>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CF34B-143A-4CE3-B551-AB0E44AF0687}">
      <dsp:nvSpPr>
        <dsp:cNvPr id="0" name=""/>
        <dsp:cNvSpPr/>
      </dsp:nvSpPr>
      <dsp:spPr>
        <a:xfrm>
          <a:off x="611795" y="1507005"/>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Undergraduate –</a:t>
          </a:r>
        </a:p>
        <a:p>
          <a:pPr marL="0" lvl="0" indent="0" algn="ctr" defTabSz="622300">
            <a:lnSpc>
              <a:spcPct val="100000"/>
            </a:lnSpc>
            <a:spcBef>
              <a:spcPct val="0"/>
            </a:spcBef>
            <a:spcAft>
              <a:spcPct val="35000"/>
            </a:spcAft>
            <a:buNone/>
            <a:defRPr cap="all"/>
          </a:pPr>
          <a:r>
            <a:rPr lang="en-US" sz="1400" kern="1200" dirty="0"/>
            <a:t>~300 students (2 yr.)</a:t>
          </a:r>
        </a:p>
      </dsp:txBody>
      <dsp:txXfrm>
        <a:off x="611795" y="1507005"/>
        <a:ext cx="1856250" cy="720000"/>
      </dsp:txXfrm>
    </dsp:sp>
    <dsp:sp modelId="{DED0ED2C-3F6F-4F1C-A397-5D1F0E66413E}">
      <dsp:nvSpPr>
        <dsp:cNvPr id="0" name=""/>
        <dsp:cNvSpPr/>
      </dsp:nvSpPr>
      <dsp:spPr>
        <a:xfrm>
          <a:off x="3154857" y="22005"/>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01F01-B781-4FC6-99A8-6421A4AE22A5}">
      <dsp:nvSpPr>
        <dsp:cNvPr id="0" name=""/>
        <dsp:cNvSpPr/>
      </dsp:nvSpPr>
      <dsp:spPr>
        <a:xfrm>
          <a:off x="3396170" y="263317"/>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6BF3A-71C9-4732-8BA6-08C1BD6F4541}">
      <dsp:nvSpPr>
        <dsp:cNvPr id="0" name=""/>
        <dsp:cNvSpPr/>
      </dsp:nvSpPr>
      <dsp:spPr>
        <a:xfrm>
          <a:off x="2792888" y="1507005"/>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Masters – </a:t>
          </a:r>
        </a:p>
        <a:p>
          <a:pPr marL="0" lvl="0" indent="0" algn="ctr" defTabSz="622300">
            <a:lnSpc>
              <a:spcPct val="100000"/>
            </a:lnSpc>
            <a:spcBef>
              <a:spcPct val="0"/>
            </a:spcBef>
            <a:spcAft>
              <a:spcPct val="35000"/>
            </a:spcAft>
            <a:buNone/>
            <a:defRPr cap="all"/>
          </a:pPr>
          <a:r>
            <a:rPr lang="en-US" sz="1400" kern="1200"/>
            <a:t>~150 students (1-2 yr.)</a:t>
          </a:r>
        </a:p>
      </dsp:txBody>
      <dsp:txXfrm>
        <a:off x="2792888" y="1507005"/>
        <a:ext cx="1856250" cy="720000"/>
      </dsp:txXfrm>
    </dsp:sp>
    <dsp:sp modelId="{75B13281-D112-49D1-955A-DF326B16B0ED}">
      <dsp:nvSpPr>
        <dsp:cNvPr id="0" name=""/>
        <dsp:cNvSpPr/>
      </dsp:nvSpPr>
      <dsp:spPr>
        <a:xfrm>
          <a:off x="2064310" y="2691067"/>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BF690-9EED-4387-94AD-C33A99AC2EA5}">
      <dsp:nvSpPr>
        <dsp:cNvPr id="0" name=""/>
        <dsp:cNvSpPr/>
      </dsp:nvSpPr>
      <dsp:spPr>
        <a:xfrm>
          <a:off x="2305623" y="2932380"/>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31DF5-8354-4AAE-8572-3248F538AD56}">
      <dsp:nvSpPr>
        <dsp:cNvPr id="0" name=""/>
        <dsp:cNvSpPr/>
      </dsp:nvSpPr>
      <dsp:spPr>
        <a:xfrm>
          <a:off x="1702342" y="4176067"/>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Doctoral – </a:t>
          </a:r>
        </a:p>
        <a:p>
          <a:pPr marL="0" lvl="0" indent="0" algn="ctr" defTabSz="622300">
            <a:lnSpc>
              <a:spcPct val="100000"/>
            </a:lnSpc>
            <a:spcBef>
              <a:spcPct val="0"/>
            </a:spcBef>
            <a:spcAft>
              <a:spcPct val="35000"/>
            </a:spcAft>
            <a:buNone/>
            <a:defRPr cap="all"/>
          </a:pPr>
          <a:r>
            <a:rPr lang="en-US" sz="1400" kern="1200"/>
            <a:t>~25 students (3-4 yr.)</a:t>
          </a:r>
        </a:p>
      </dsp:txBody>
      <dsp:txXfrm>
        <a:off x="1702342" y="4176067"/>
        <a:ext cx="185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0EC98-051C-FA47-BCD3-22D209180FD1}"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D7E04-56EF-FC47-B944-4F1DD17177BB}" type="slidenum">
              <a:rPr lang="en-US" smtClean="0"/>
              <a:t>‹#›</a:t>
            </a:fld>
            <a:endParaRPr lang="en-US"/>
          </a:p>
        </p:txBody>
      </p:sp>
    </p:spTree>
    <p:extLst>
      <p:ext uri="{BB962C8B-B14F-4D97-AF65-F5344CB8AC3E}">
        <p14:creationId xmlns:p14="http://schemas.microsoft.com/office/powerpoint/2010/main" val="11838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D7E04-56EF-FC47-B944-4F1DD17177BB}" type="slidenum">
              <a:rPr lang="en-US" smtClean="0"/>
              <a:t>1</a:t>
            </a:fld>
            <a:endParaRPr lang="en-US"/>
          </a:p>
        </p:txBody>
      </p:sp>
    </p:spTree>
    <p:extLst>
      <p:ext uri="{BB962C8B-B14F-4D97-AF65-F5344CB8AC3E}">
        <p14:creationId xmlns:p14="http://schemas.microsoft.com/office/powerpoint/2010/main" val="411320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ABD0540-E664-4089-A130-2605CC3EF352}" type="slidenum">
              <a:rPr lang="en-US" smtClean="0"/>
              <a:pPr/>
              <a:t>10</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a:t>Across the three programs you can see the approximate number of students.</a:t>
            </a:r>
          </a:p>
          <a:p>
            <a:pPr eaLnBrk="1" hangingPunct="1"/>
            <a:endParaRPr lang="en-US" dirty="0"/>
          </a:p>
          <a:p>
            <a:pPr eaLnBrk="1" hangingPunct="1"/>
            <a:r>
              <a:rPr lang="en-US" dirty="0"/>
              <a:t>For the undergraduate program, that only accounts for juniors and seniors; we are a discovery program, and students do not begin with us until they have completed 60 hours of coursework.</a:t>
            </a:r>
          </a:p>
          <a:p>
            <a:pPr eaLnBrk="1" hangingPunct="1"/>
            <a:endParaRPr lang="en-US" dirty="0"/>
          </a:p>
          <a:p>
            <a:pPr eaLnBrk="1" hangingPunct="1"/>
            <a:endParaRPr lang="en-US" dirty="0"/>
          </a:p>
          <a:p>
            <a:pPr eaLnBrk="1" hangingPunct="1"/>
            <a:r>
              <a:rPr lang="en-US" dirty="0"/>
              <a:t>For our to graduate programs, we do maintain a Canvas site for each degree program.</a:t>
            </a:r>
          </a:p>
          <a:p>
            <a:pPr eaLnBrk="1" hangingPunct="1"/>
            <a:endParaRPr lang="en-US" dirty="0"/>
          </a:p>
          <a:p>
            <a:pPr eaLnBrk="1" hangingPunct="1"/>
            <a:r>
              <a:rPr lang="en-US" dirty="0"/>
              <a:t>Canvas is our learning management system in which course resources are housed, and also through which we maintain a common space for communicating, posting news, and storing important information. I’ll have more to say about Canvas later in the presentation.</a:t>
            </a:r>
          </a:p>
          <a:p>
            <a:pPr eaLnBrk="1" hangingPunct="1"/>
            <a:endParaRPr lang="en-US" dirty="0"/>
          </a:p>
          <a:p>
            <a:pPr eaLnBrk="1" hangingPunct="1"/>
            <a:r>
              <a:rPr lang="en-US" dirty="0"/>
              <a:t>A bit more about who we are…</a:t>
            </a:r>
          </a:p>
        </p:txBody>
      </p:sp>
    </p:spTree>
    <p:extLst>
      <p:ext uri="{BB962C8B-B14F-4D97-AF65-F5344CB8AC3E}">
        <p14:creationId xmlns:p14="http://schemas.microsoft.com/office/powerpoint/2010/main" val="370666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E69F2-81A1-4047-B522-3E1CB224385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5802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03C24D-5F60-4401-9541-AB01C25476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a:t>Non-Thesis Track</a:t>
            </a:r>
          </a:p>
          <a:p>
            <a:pPr eaLnBrk="1" hangingPunct="1"/>
            <a:endParaRPr lang="en-US" dirty="0"/>
          </a:p>
          <a:p>
            <a:pPr eaLnBrk="1" hangingPunct="1"/>
            <a:r>
              <a:rPr lang="en-US" dirty="0"/>
              <a:t>36 hours</a:t>
            </a:r>
          </a:p>
          <a:p>
            <a:pPr eaLnBrk="1" hangingPunct="1"/>
            <a:r>
              <a:rPr lang="en-US" dirty="0"/>
              <a:t>	18-27 Core</a:t>
            </a:r>
          </a:p>
          <a:p>
            <a:pPr eaLnBrk="1" hangingPunct="1"/>
            <a:r>
              <a:rPr lang="en-US" dirty="0"/>
              <a:t>	9-18  Elective</a:t>
            </a:r>
          </a:p>
          <a:p>
            <a:pPr eaLnBrk="1" hangingPunct="1"/>
            <a:endParaRPr lang="en-US" dirty="0"/>
          </a:p>
          <a:p>
            <a:pPr eaLnBrk="1" hangingPunct="1"/>
            <a:r>
              <a:rPr lang="en-US" dirty="0"/>
              <a:t>The difference is the variable credits for the practicum.</a:t>
            </a:r>
          </a:p>
          <a:p>
            <a:pPr eaLnBrk="1" hangingPunct="1"/>
            <a:endParaRPr lang="en-US" dirty="0"/>
          </a:p>
          <a:p>
            <a:pPr eaLnBrk="1" hangingPunct="1"/>
            <a:r>
              <a:rPr lang="en-US" dirty="0"/>
              <a:t>The non-thesis track also includes completion of the Career Portfolio.</a:t>
            </a:r>
          </a:p>
          <a:p>
            <a:pPr eaLnBrk="1" hangingPunct="1"/>
            <a:endParaRPr lang="en-US" dirty="0"/>
          </a:p>
          <a:p>
            <a:pPr eaLnBrk="1" hangingPunct="1"/>
            <a:r>
              <a:rPr lang="en-US" b="1" dirty="0"/>
              <a:t>[Link to non-thesis track program]</a:t>
            </a:r>
          </a:p>
          <a:p>
            <a:pPr eaLnBrk="1" hangingPunct="1"/>
            <a:endParaRPr lang="en-US" dirty="0"/>
          </a:p>
          <a:p>
            <a:pPr eaLnBrk="1" hangingPunct="1"/>
            <a:r>
              <a:rPr lang="en-US" b="1" dirty="0"/>
              <a:t>[Handout – Career Portfolio Instructions]</a:t>
            </a:r>
          </a:p>
          <a:p>
            <a:pPr eaLnBrk="1" hangingPunct="1"/>
            <a:endParaRPr lang="en-US" dirty="0"/>
          </a:p>
          <a:p>
            <a:pPr eaLnBrk="1" hangingPunct="1"/>
            <a:r>
              <a:rPr lang="en-US" dirty="0"/>
              <a:t>Providing you with a copy of the instructions for Fall 2017, so you can begin thinking about your own portfolio.</a:t>
            </a:r>
          </a:p>
          <a:p>
            <a:pPr eaLnBrk="1" hangingPunct="1"/>
            <a:endParaRPr lang="en-US" dirty="0"/>
          </a:p>
          <a:p>
            <a:pPr>
              <a:tabLst>
                <a:tab pos="236179" algn="l"/>
              </a:tabLst>
            </a:pPr>
            <a:endParaRPr lang="en-US" b="1" i="1" dirty="0"/>
          </a:p>
          <a:p>
            <a:pPr eaLnBrk="1" hangingPunct="1"/>
            <a:endParaRPr lang="en-US" dirty="0"/>
          </a:p>
        </p:txBody>
      </p:sp>
    </p:spTree>
    <p:extLst>
      <p:ext uri="{BB962C8B-B14F-4D97-AF65-F5344CB8AC3E}">
        <p14:creationId xmlns:p14="http://schemas.microsoft.com/office/powerpoint/2010/main" val="291328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EAB0E-4338-487A-B2CF-43470DECAE6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08068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EAB0E-4338-487A-B2CF-43470DECAE6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0989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0FF175-9028-4D55-B305-DAB7945B33F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4873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D7E04-56EF-FC47-B944-4F1DD17177BB}" type="slidenum">
              <a:rPr lang="en-US" smtClean="0"/>
              <a:t>17</a:t>
            </a:fld>
            <a:endParaRPr lang="en-US"/>
          </a:p>
        </p:txBody>
      </p:sp>
    </p:spTree>
    <p:extLst>
      <p:ext uri="{BB962C8B-B14F-4D97-AF65-F5344CB8AC3E}">
        <p14:creationId xmlns:p14="http://schemas.microsoft.com/office/powerpoint/2010/main" val="3803804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D7E04-56EF-FC47-B944-4F1DD17177BB}" type="slidenum">
              <a:rPr lang="en-US" smtClean="0"/>
              <a:t>18</a:t>
            </a:fld>
            <a:endParaRPr lang="en-US"/>
          </a:p>
        </p:txBody>
      </p:sp>
    </p:spTree>
    <p:extLst>
      <p:ext uri="{BB962C8B-B14F-4D97-AF65-F5344CB8AC3E}">
        <p14:creationId xmlns:p14="http://schemas.microsoft.com/office/powerpoint/2010/main" val="89435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C905EC-6F07-418C-AD57-3E5A3E6513A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243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C905EC-6F07-418C-AD57-3E5A3E6513A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4359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409BF6-F68F-4435-B60E-303909851EE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4996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about to embark on new journey…the start of something special…</a:t>
            </a:r>
          </a:p>
        </p:txBody>
      </p:sp>
      <p:sp>
        <p:nvSpPr>
          <p:cNvPr id="4" name="Slide Number Placeholder 3"/>
          <p:cNvSpPr>
            <a:spLocks noGrp="1"/>
          </p:cNvSpPr>
          <p:nvPr>
            <p:ph type="sldNum" sz="quarter" idx="5"/>
          </p:nvPr>
        </p:nvSpPr>
        <p:spPr/>
        <p:txBody>
          <a:bodyPr/>
          <a:lstStyle/>
          <a:p>
            <a:fld id="{B86D7E04-56EF-FC47-B944-4F1DD17177BB}" type="slidenum">
              <a:rPr lang="en-US" smtClean="0"/>
              <a:t>3</a:t>
            </a:fld>
            <a:endParaRPr lang="en-US"/>
          </a:p>
        </p:txBody>
      </p:sp>
    </p:spTree>
    <p:extLst>
      <p:ext uri="{BB962C8B-B14F-4D97-AF65-F5344CB8AC3E}">
        <p14:creationId xmlns:p14="http://schemas.microsoft.com/office/powerpoint/2010/main" val="24431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Katie – University Teaching Award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Kylee – COE Undergraduate Teaching Award Nomination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Pappas _ transformation through Teaching, Partners with a Purpose, University Teaching Award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Hanhan</a:t>
            </a:r>
            <a:r>
              <a:rPr lang="en-US" sz="1200" kern="1200">
                <a:solidFill>
                  <a:schemeClr val="tx1"/>
                </a:solidFill>
                <a:effectLst/>
                <a:latin typeface="+mn-lt"/>
                <a:ea typeface="+mn-ea"/>
                <a:cs typeface="+mn-cs"/>
              </a:rPr>
              <a:t>, Josh, Du, and others nominated for COE and University level teaching awards</a:t>
            </a:r>
          </a:p>
          <a:p>
            <a:endParaRPr lang="en-US"/>
          </a:p>
        </p:txBody>
      </p:sp>
      <p:sp>
        <p:nvSpPr>
          <p:cNvPr id="4" name="Slide Number Placeholder 3"/>
          <p:cNvSpPr>
            <a:spLocks noGrp="1"/>
          </p:cNvSpPr>
          <p:nvPr>
            <p:ph type="sldNum" sz="quarter" idx="5"/>
          </p:nvPr>
        </p:nvSpPr>
        <p:spPr/>
        <p:txBody>
          <a:bodyPr/>
          <a:lstStyle/>
          <a:p>
            <a:fld id="{B86D7E04-56EF-FC47-B944-4F1DD17177BB}" type="slidenum">
              <a:rPr lang="en-US" smtClean="0"/>
              <a:t>4</a:t>
            </a:fld>
            <a:endParaRPr lang="en-US"/>
          </a:p>
        </p:txBody>
      </p:sp>
    </p:spTree>
    <p:extLst>
      <p:ext uri="{BB962C8B-B14F-4D97-AF65-F5344CB8AC3E}">
        <p14:creationId xmlns:p14="http://schemas.microsoft.com/office/powerpoint/2010/main" val="14165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of our faculty has been cited in ESPN, USA Today, Time magazine, Buzzfeed, the Atlantic, New York Times, Washington Post, etc. </a:t>
            </a:r>
          </a:p>
          <a:p>
            <a:endParaRPr lang="en-US" dirty="0"/>
          </a:p>
          <a:p>
            <a:r>
              <a:rPr lang="en-US" dirty="0"/>
              <a:t>Pictured: Rodenberg on 60 minutes</a:t>
            </a:r>
          </a:p>
          <a:p>
            <a:endParaRPr lang="en-US" dirty="0"/>
          </a:p>
        </p:txBody>
      </p:sp>
      <p:sp>
        <p:nvSpPr>
          <p:cNvPr id="4" name="Slide Number Placeholder 3"/>
          <p:cNvSpPr>
            <a:spLocks noGrp="1"/>
          </p:cNvSpPr>
          <p:nvPr>
            <p:ph type="sldNum" sz="quarter" idx="5"/>
          </p:nvPr>
        </p:nvSpPr>
        <p:spPr/>
        <p:txBody>
          <a:bodyPr/>
          <a:lstStyle/>
          <a:p>
            <a:fld id="{B86D7E04-56EF-FC47-B944-4F1DD17177BB}" type="slidenum">
              <a:rPr lang="en-US" smtClean="0"/>
              <a:t>5</a:t>
            </a:fld>
            <a:endParaRPr lang="en-US"/>
          </a:p>
        </p:txBody>
      </p:sp>
    </p:spTree>
    <p:extLst>
      <p:ext uri="{BB962C8B-B14F-4D97-AF65-F5344CB8AC3E}">
        <p14:creationId xmlns:p14="http://schemas.microsoft.com/office/powerpoint/2010/main" val="411659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Portfolio requirements (?) – require students to practice relevant skills needed to obtain job in the industry</a:t>
            </a:r>
          </a:p>
          <a:p>
            <a:pPr lvl="1"/>
            <a:r>
              <a:rPr lang="en-US" sz="1200" kern="1200">
                <a:solidFill>
                  <a:schemeClr val="tx1"/>
                </a:solidFill>
                <a:effectLst/>
                <a:latin typeface="+mn-lt"/>
                <a:ea typeface="+mn-ea"/>
                <a:cs typeface="+mn-cs"/>
              </a:rPr>
              <a:t>Required mock interview and resume review with Career Services</a:t>
            </a:r>
          </a:p>
          <a:p>
            <a:pPr lvl="1"/>
            <a:r>
              <a:rPr lang="en-US" sz="1200" kern="1200">
                <a:solidFill>
                  <a:schemeClr val="tx1"/>
                </a:solidFill>
                <a:effectLst/>
                <a:latin typeface="+mn-lt"/>
                <a:ea typeface="+mn-ea"/>
                <a:cs typeface="+mn-cs"/>
              </a:rPr>
              <a:t>Current Job and cover letter applications</a:t>
            </a:r>
          </a:p>
          <a:p>
            <a:pPr lvl="0"/>
            <a:r>
              <a:rPr lang="en-US" sz="1200" kern="1200">
                <a:solidFill>
                  <a:schemeClr val="tx1"/>
                </a:solidFill>
                <a:effectLst/>
                <a:latin typeface="+mn-lt"/>
                <a:ea typeface="+mn-ea"/>
                <a:cs typeface="+mn-cs"/>
              </a:rPr>
              <a:t>Internship requirements </a:t>
            </a:r>
          </a:p>
          <a:p>
            <a:pPr lvl="1"/>
            <a:r>
              <a:rPr lang="en-US" sz="1200" kern="1200">
                <a:solidFill>
                  <a:schemeClr val="tx1"/>
                </a:solidFill>
                <a:effectLst/>
                <a:latin typeface="+mn-lt"/>
                <a:ea typeface="+mn-ea"/>
                <a:cs typeface="+mn-cs"/>
              </a:rPr>
              <a:t>Maybe list our actual internship/degree requirements</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SM Conference</a:t>
            </a:r>
          </a:p>
          <a:p>
            <a:pPr lvl="0"/>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Dr. Pappas’ expert networking ability to place students in internship positions that will help them land their first job in sports. It all starts with the first internship that provides the student an ability to prove themselves in order to then land that first job after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 would also like to add the program cannot only help you find a job in the industry but also offer the ability to take your education to the next level (Ph.D.) right here. Not many schools can offer all three levels, that is a huge point to introduce the opportunity a Ph.D. can present to students who may not have even considered going that route before.</a:t>
            </a:r>
          </a:p>
          <a:p>
            <a:endParaRPr lang="en-US" sz="120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 Announcements that Dr. Pappas posts on the Canvas Site. Right now, if you looked there are at least full-time jobs/internships posted. These are jobs that organizations reach out DIRECTLY to Dr. Pappas and ask him to post for our students.</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86D7E04-56EF-FC47-B944-4F1DD17177BB}" type="slidenum">
              <a:rPr lang="en-US" smtClean="0"/>
              <a:t>6</a:t>
            </a:fld>
            <a:endParaRPr lang="en-US"/>
          </a:p>
        </p:txBody>
      </p:sp>
    </p:spTree>
    <p:extLst>
      <p:ext uri="{BB962C8B-B14F-4D97-AF65-F5344CB8AC3E}">
        <p14:creationId xmlns:p14="http://schemas.microsoft.com/office/powerpoint/2010/main" val="145339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Service Learning (required hours + individual opportunities)</a:t>
            </a:r>
          </a:p>
          <a:p>
            <a:pPr lvl="0"/>
            <a:r>
              <a:rPr lang="en-US" sz="1200" kern="1200">
                <a:solidFill>
                  <a:schemeClr val="tx1"/>
                </a:solidFill>
                <a:effectLst/>
                <a:latin typeface="+mn-lt"/>
                <a:ea typeface="+mn-ea"/>
                <a:cs typeface="+mn-cs"/>
              </a:rPr>
              <a:t>Volunteer hours – both local (Tallahassee + FSU athletics) and outside community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Study Abroad</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(Annual) Volunteer Trips</a:t>
            </a:r>
          </a:p>
          <a:p>
            <a:pPr lvl="1"/>
            <a:r>
              <a:rPr lang="en-US" sz="1200" kern="1200">
                <a:solidFill>
                  <a:schemeClr val="tx1"/>
                </a:solidFill>
                <a:effectLst/>
                <a:latin typeface="+mn-lt"/>
                <a:ea typeface="+mn-ea"/>
                <a:cs typeface="+mn-cs"/>
              </a:rPr>
              <a:t>Super Bowl</a:t>
            </a:r>
          </a:p>
          <a:p>
            <a:pPr lvl="1"/>
            <a:r>
              <a:rPr lang="en-US" sz="1200" kern="1200">
                <a:solidFill>
                  <a:schemeClr val="tx1"/>
                </a:solidFill>
                <a:effectLst/>
                <a:latin typeface="+mn-lt"/>
                <a:ea typeface="+mn-ea"/>
                <a:cs typeface="+mn-cs"/>
              </a:rPr>
              <a:t>WCWS</a:t>
            </a:r>
          </a:p>
          <a:p>
            <a:pPr lvl="1"/>
            <a:r>
              <a:rPr lang="en-US" sz="1200" kern="1200">
                <a:solidFill>
                  <a:schemeClr val="tx1"/>
                </a:solidFill>
                <a:effectLst/>
                <a:latin typeface="+mn-lt"/>
                <a:ea typeface="+mn-ea"/>
                <a:cs typeface="+mn-cs"/>
              </a:rPr>
              <a:t>Women’s Final Four</a:t>
            </a:r>
          </a:p>
          <a:p>
            <a:pPr lvl="1"/>
            <a:r>
              <a:rPr lang="en-US" sz="1200" kern="1200">
                <a:solidFill>
                  <a:schemeClr val="tx1"/>
                </a:solidFill>
                <a:effectLst/>
                <a:latin typeface="+mn-lt"/>
                <a:ea typeface="+mn-ea"/>
                <a:cs typeface="+mn-cs"/>
              </a:rPr>
              <a:t>BCS National Championship Game</a:t>
            </a:r>
          </a:p>
          <a:p>
            <a:pPr lvl="0"/>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86D7E04-56EF-FC47-B944-4F1DD17177BB}" type="slidenum">
              <a:rPr lang="en-US" smtClean="0"/>
              <a:t>7</a:t>
            </a:fld>
            <a:endParaRPr lang="en-US"/>
          </a:p>
        </p:txBody>
      </p:sp>
    </p:spTree>
    <p:extLst>
      <p:ext uri="{BB962C8B-B14F-4D97-AF65-F5344CB8AC3E}">
        <p14:creationId xmlns:p14="http://schemas.microsoft.com/office/powerpoint/2010/main" val="324674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Pap’s Secret Book</a:t>
            </a:r>
          </a:p>
          <a:p>
            <a:endParaRPr lang="en-US" dirty="0"/>
          </a:p>
        </p:txBody>
      </p:sp>
      <p:sp>
        <p:nvSpPr>
          <p:cNvPr id="4" name="Slide Number Placeholder 3"/>
          <p:cNvSpPr>
            <a:spLocks noGrp="1"/>
          </p:cNvSpPr>
          <p:nvPr>
            <p:ph type="sldNum" sz="quarter" idx="5"/>
          </p:nvPr>
        </p:nvSpPr>
        <p:spPr/>
        <p:txBody>
          <a:bodyPr/>
          <a:lstStyle/>
          <a:p>
            <a:fld id="{B86D7E04-56EF-FC47-B944-4F1DD17177BB}" type="slidenum">
              <a:rPr lang="en-US" smtClean="0"/>
              <a:t>8</a:t>
            </a:fld>
            <a:endParaRPr lang="en-US"/>
          </a:p>
        </p:txBody>
      </p:sp>
    </p:spTree>
    <p:extLst>
      <p:ext uri="{BB962C8B-B14F-4D97-AF65-F5344CB8AC3E}">
        <p14:creationId xmlns:p14="http://schemas.microsoft.com/office/powerpoint/2010/main" val="376976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D7E04-56EF-FC47-B944-4F1DD17177BB}" type="slidenum">
              <a:rPr lang="en-US" smtClean="0"/>
              <a:t>9</a:t>
            </a:fld>
            <a:endParaRPr lang="en-US"/>
          </a:p>
        </p:txBody>
      </p:sp>
    </p:spTree>
    <p:extLst>
      <p:ext uri="{BB962C8B-B14F-4D97-AF65-F5344CB8AC3E}">
        <p14:creationId xmlns:p14="http://schemas.microsoft.com/office/powerpoint/2010/main" val="1765496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E06A-06DF-0847-93F2-8D4777F414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4CB85F-6D76-8843-9F94-B55F129C3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43540B-748A-1548-BC78-C2DA640A9BEF}"/>
              </a:ext>
            </a:extLst>
          </p:cNvPr>
          <p:cNvSpPr>
            <a:spLocks noGrp="1"/>
          </p:cNvSpPr>
          <p:nvPr>
            <p:ph type="dt" sz="half" idx="10"/>
          </p:nvPr>
        </p:nvSpPr>
        <p:spPr/>
        <p:txBody>
          <a:bodyPr/>
          <a:lstStyle/>
          <a:p>
            <a:fld id="{098A0168-EB40-45AF-89A1-87DE0A55FFC6}" type="datetime1">
              <a:rPr lang="en-US" smtClean="0"/>
              <a:t>11/1/2022</a:t>
            </a:fld>
            <a:endParaRPr lang="en-US"/>
          </a:p>
        </p:txBody>
      </p:sp>
      <p:sp>
        <p:nvSpPr>
          <p:cNvPr id="5" name="Footer Placeholder 4">
            <a:extLst>
              <a:ext uri="{FF2B5EF4-FFF2-40B4-BE49-F238E27FC236}">
                <a16:creationId xmlns:a16="http://schemas.microsoft.com/office/drawing/2014/main" id="{E74E2C01-CEA8-0C4E-969D-0EEB685FA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EF953-66B0-0940-A37C-6171F122B87F}"/>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833907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7EBC-803F-714C-9F92-073BD07038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EC88D-6B72-404E-A53D-94505F797C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B1B5-9C25-A344-8F63-F7E593E8AB89}"/>
              </a:ext>
            </a:extLst>
          </p:cNvPr>
          <p:cNvSpPr>
            <a:spLocks noGrp="1"/>
          </p:cNvSpPr>
          <p:nvPr>
            <p:ph type="dt" sz="half" idx="10"/>
          </p:nvPr>
        </p:nvSpPr>
        <p:spPr/>
        <p:txBody>
          <a:bodyPr/>
          <a:lstStyle/>
          <a:p>
            <a:fld id="{8F8CA68F-747D-436A-B5BB-2EBC3ED499E4}" type="datetime1">
              <a:rPr lang="en-US" smtClean="0"/>
              <a:t>11/1/2022</a:t>
            </a:fld>
            <a:endParaRPr lang="en-US"/>
          </a:p>
        </p:txBody>
      </p:sp>
      <p:sp>
        <p:nvSpPr>
          <p:cNvPr id="5" name="Footer Placeholder 4">
            <a:extLst>
              <a:ext uri="{FF2B5EF4-FFF2-40B4-BE49-F238E27FC236}">
                <a16:creationId xmlns:a16="http://schemas.microsoft.com/office/drawing/2014/main" id="{1FE030B6-B0E5-B448-89D1-80BCB47AB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26280-F28B-2544-9F20-D40D361ABEB8}"/>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4249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0F5D93-BBD7-FB49-87AC-D1588484BA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6B158-5055-BB40-B0F4-04D400A6BE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9E58A-AA47-8B4F-93AD-8FCA5E64EE3F}"/>
              </a:ext>
            </a:extLst>
          </p:cNvPr>
          <p:cNvSpPr>
            <a:spLocks noGrp="1"/>
          </p:cNvSpPr>
          <p:nvPr>
            <p:ph type="dt" sz="half" idx="10"/>
          </p:nvPr>
        </p:nvSpPr>
        <p:spPr/>
        <p:txBody>
          <a:bodyPr/>
          <a:lstStyle/>
          <a:p>
            <a:fld id="{6DD8DC11-9E39-40A0-B3DC-E3F2AD04A616}" type="datetime1">
              <a:rPr lang="en-US" smtClean="0"/>
              <a:t>11/1/2022</a:t>
            </a:fld>
            <a:endParaRPr lang="en-US"/>
          </a:p>
        </p:txBody>
      </p:sp>
      <p:sp>
        <p:nvSpPr>
          <p:cNvPr id="5" name="Footer Placeholder 4">
            <a:extLst>
              <a:ext uri="{FF2B5EF4-FFF2-40B4-BE49-F238E27FC236}">
                <a16:creationId xmlns:a16="http://schemas.microsoft.com/office/drawing/2014/main" id="{8ADED300-71A5-D64B-805E-5AE0D5458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C1E20-BA8F-134D-896C-9EE39E8CD72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20480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717868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6"/>
            <a:ext cx="10972800" cy="972205"/>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609600" y="2347309"/>
            <a:ext cx="10972800" cy="3700025"/>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68008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D0B884"/>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48332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4"/>
            <a:ext cx="10972800" cy="863983"/>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609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19027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207167"/>
            <a:ext cx="5386917"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43719"/>
            <a:ext cx="5389033"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207167"/>
            <a:ext cx="5389033"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692407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552589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653314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64899"/>
            <a:ext cx="4011084" cy="1268684"/>
          </a:xfrm>
        </p:spPr>
        <p:txBody>
          <a:bodyPr anchor="b"/>
          <a:lstStyle>
            <a:lvl1pPr algn="l">
              <a:defRPr sz="2667"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766733" y="1164897"/>
            <a:ext cx="6815667" cy="5421587"/>
          </a:xfrm>
        </p:spPr>
        <p:txBody>
          <a:bodyPr/>
          <a:lstStyle>
            <a:lvl1pPr>
              <a:defRPr sz="4267">
                <a:latin typeface="+mj-lt"/>
              </a:defRPr>
            </a:lvl1pPr>
            <a:lvl2pPr>
              <a:defRPr sz="3733">
                <a:latin typeface="+mj-lt"/>
              </a:defRPr>
            </a:lvl2pPr>
            <a:lvl3pPr>
              <a:defRPr sz="3200">
                <a:latin typeface="+mj-lt"/>
              </a:defRPr>
            </a:lvl3pPr>
            <a:lvl4pPr>
              <a:defRPr sz="2667">
                <a:latin typeface="+mj-lt"/>
              </a:defRPr>
            </a:lvl4pPr>
            <a:lvl5pPr>
              <a:defRPr sz="2667">
                <a:latin typeface="+mj-lt"/>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433583"/>
            <a:ext cx="4011084" cy="41529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8531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D383-16C8-9342-A2A1-EE286BAAB9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DCC6F-0B01-1C42-958F-04E7316A2D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324CC-E7CC-754D-B05D-C85602023489}"/>
              </a:ext>
            </a:extLst>
          </p:cNvPr>
          <p:cNvSpPr>
            <a:spLocks noGrp="1"/>
          </p:cNvSpPr>
          <p:nvPr>
            <p:ph type="dt" sz="half" idx="10"/>
          </p:nvPr>
        </p:nvSpPr>
        <p:spPr/>
        <p:txBody>
          <a:bodyPr/>
          <a:lstStyle/>
          <a:p>
            <a:fld id="{BE0A88F0-556B-4BB7-8AAB-D63AEB65C662}" type="datetime1">
              <a:rPr lang="en-US" smtClean="0"/>
              <a:t>11/1/2022</a:t>
            </a:fld>
            <a:endParaRPr lang="en-US"/>
          </a:p>
        </p:txBody>
      </p:sp>
      <p:sp>
        <p:nvSpPr>
          <p:cNvPr id="5" name="Footer Placeholder 4">
            <a:extLst>
              <a:ext uri="{FF2B5EF4-FFF2-40B4-BE49-F238E27FC236}">
                <a16:creationId xmlns:a16="http://schemas.microsoft.com/office/drawing/2014/main" id="{D2D63764-3A1D-4A4E-A10F-303AE2CEA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4FC9E-7B7B-2E40-97CB-1416A0956ED5}"/>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030127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667"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880179" y="464208"/>
            <a:ext cx="9681195" cy="464206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880179" y="5621723"/>
            <a:ext cx="9681195" cy="734628"/>
          </a:xfrm>
        </p:spPr>
        <p:txBody>
          <a:bodyPr/>
          <a:lstStyle>
            <a:lvl1pPr marL="0" indent="0">
              <a:buNone/>
              <a:defRPr sz="1867">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961890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880A94-CE64-45D0-8B57-3505EC43ED95}" type="slidenum">
              <a:rPr lang="en-US"/>
              <a:pPr>
                <a:defRPr/>
              </a:pPr>
              <a:t>‹#›</a:t>
            </a:fld>
            <a:endParaRPr lang="en-US"/>
          </a:p>
        </p:txBody>
      </p:sp>
    </p:spTree>
    <p:extLst>
      <p:ext uri="{BB962C8B-B14F-4D97-AF65-F5344CB8AC3E}">
        <p14:creationId xmlns:p14="http://schemas.microsoft.com/office/powerpoint/2010/main" val="120310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FCFD-DFA1-F644-93A8-068EE1F305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C3C974-3189-064D-8F41-2227F9E81E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678BF7-1D80-404D-9815-24900DE7FEAE}"/>
              </a:ext>
            </a:extLst>
          </p:cNvPr>
          <p:cNvSpPr>
            <a:spLocks noGrp="1"/>
          </p:cNvSpPr>
          <p:nvPr>
            <p:ph type="dt" sz="half" idx="10"/>
          </p:nvPr>
        </p:nvSpPr>
        <p:spPr/>
        <p:txBody>
          <a:bodyPr/>
          <a:lstStyle/>
          <a:p>
            <a:fld id="{60E05506-6815-4E0E-B1DE-ECA35C2016DF}" type="datetime1">
              <a:rPr lang="en-US" smtClean="0"/>
              <a:t>11/1/2022</a:t>
            </a:fld>
            <a:endParaRPr lang="en-US"/>
          </a:p>
        </p:txBody>
      </p:sp>
      <p:sp>
        <p:nvSpPr>
          <p:cNvPr id="5" name="Footer Placeholder 4">
            <a:extLst>
              <a:ext uri="{FF2B5EF4-FFF2-40B4-BE49-F238E27FC236}">
                <a16:creationId xmlns:a16="http://schemas.microsoft.com/office/drawing/2014/main" id="{CBED4290-04CF-824D-A4F4-DBDCA42C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059D5-26AB-974A-8E45-AD98CBC1CA83}"/>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8331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6CD4-F1F2-984A-B8C2-DD964FCA2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438E1-BC86-154B-9160-4C4480613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0BC1B-D839-0147-B476-25318FD333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756262-E6D0-2145-94EB-79327C9934D0}"/>
              </a:ext>
            </a:extLst>
          </p:cNvPr>
          <p:cNvSpPr>
            <a:spLocks noGrp="1"/>
          </p:cNvSpPr>
          <p:nvPr>
            <p:ph type="dt" sz="half" idx="10"/>
          </p:nvPr>
        </p:nvSpPr>
        <p:spPr/>
        <p:txBody>
          <a:bodyPr/>
          <a:lstStyle/>
          <a:p>
            <a:fld id="{FC6E85F7-A724-48A4-9D33-CEBC5174E865}" type="datetime1">
              <a:rPr lang="en-US" smtClean="0"/>
              <a:t>11/1/2022</a:t>
            </a:fld>
            <a:endParaRPr lang="en-US"/>
          </a:p>
        </p:txBody>
      </p:sp>
      <p:sp>
        <p:nvSpPr>
          <p:cNvPr id="6" name="Footer Placeholder 5">
            <a:extLst>
              <a:ext uri="{FF2B5EF4-FFF2-40B4-BE49-F238E27FC236}">
                <a16:creationId xmlns:a16="http://schemas.microsoft.com/office/drawing/2014/main" id="{B92233DA-3E70-934B-973B-5F61BE743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0C21A-4ECA-3D4A-A581-4B9258C628EF}"/>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13535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05D4-4581-E142-9B28-ED5458302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715FB-11BE-BE43-BC54-C962B89A79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6287E4-41A3-0343-9D5F-70904BE06D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D5A9CF-DCCD-064F-ACC2-4C7FE0240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D78BB4-36EC-934E-8DCD-9A3070D61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DFB674-0024-664B-AE84-F7F9C2C1A8D2}"/>
              </a:ext>
            </a:extLst>
          </p:cNvPr>
          <p:cNvSpPr>
            <a:spLocks noGrp="1"/>
          </p:cNvSpPr>
          <p:nvPr>
            <p:ph type="dt" sz="half" idx="10"/>
          </p:nvPr>
        </p:nvSpPr>
        <p:spPr/>
        <p:txBody>
          <a:bodyPr/>
          <a:lstStyle/>
          <a:p>
            <a:fld id="{42806E7A-BDD3-46A3-BEE2-EB821F9236B4}" type="datetime1">
              <a:rPr lang="en-US" smtClean="0"/>
              <a:t>11/1/2022</a:t>
            </a:fld>
            <a:endParaRPr lang="en-US"/>
          </a:p>
        </p:txBody>
      </p:sp>
      <p:sp>
        <p:nvSpPr>
          <p:cNvPr id="8" name="Footer Placeholder 7">
            <a:extLst>
              <a:ext uri="{FF2B5EF4-FFF2-40B4-BE49-F238E27FC236}">
                <a16:creationId xmlns:a16="http://schemas.microsoft.com/office/drawing/2014/main" id="{5992B984-FF94-B44A-9933-DA969D498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68CF13-7586-3D41-94E4-436BF5A371BD}"/>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59832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38A5-A2BC-F741-8F63-80B3FF540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0B7F33-8C99-7A4E-901E-158883EEF59D}"/>
              </a:ext>
            </a:extLst>
          </p:cNvPr>
          <p:cNvSpPr>
            <a:spLocks noGrp="1"/>
          </p:cNvSpPr>
          <p:nvPr>
            <p:ph type="dt" sz="half" idx="10"/>
          </p:nvPr>
        </p:nvSpPr>
        <p:spPr/>
        <p:txBody>
          <a:bodyPr/>
          <a:lstStyle/>
          <a:p>
            <a:fld id="{9ED1540C-9440-4E7A-B71A-BEFEE06869E3}" type="datetime1">
              <a:rPr lang="en-US" smtClean="0"/>
              <a:t>11/1/2022</a:t>
            </a:fld>
            <a:endParaRPr lang="en-US"/>
          </a:p>
        </p:txBody>
      </p:sp>
      <p:sp>
        <p:nvSpPr>
          <p:cNvPr id="4" name="Footer Placeholder 3">
            <a:extLst>
              <a:ext uri="{FF2B5EF4-FFF2-40B4-BE49-F238E27FC236}">
                <a16:creationId xmlns:a16="http://schemas.microsoft.com/office/drawing/2014/main" id="{53909AB4-6EC6-FF4E-AD0F-E1D614C75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B82A3B-01D3-BA4B-86FD-4EB6427982E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351150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3A9D1-D919-644C-BEE4-736E80553166}"/>
              </a:ext>
            </a:extLst>
          </p:cNvPr>
          <p:cNvSpPr>
            <a:spLocks noGrp="1"/>
          </p:cNvSpPr>
          <p:nvPr>
            <p:ph type="dt" sz="half" idx="10"/>
          </p:nvPr>
        </p:nvSpPr>
        <p:spPr/>
        <p:txBody>
          <a:bodyPr/>
          <a:lstStyle/>
          <a:p>
            <a:fld id="{E0318DDB-88AC-4039-B59C-B05DC4C9C16C}" type="datetime1">
              <a:rPr lang="en-US" smtClean="0"/>
              <a:t>11/1/2022</a:t>
            </a:fld>
            <a:endParaRPr lang="en-US"/>
          </a:p>
        </p:txBody>
      </p:sp>
      <p:sp>
        <p:nvSpPr>
          <p:cNvPr id="3" name="Footer Placeholder 2">
            <a:extLst>
              <a:ext uri="{FF2B5EF4-FFF2-40B4-BE49-F238E27FC236}">
                <a16:creationId xmlns:a16="http://schemas.microsoft.com/office/drawing/2014/main" id="{E06590F8-5A29-174E-BBE6-53E30BF878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E93B7B-E732-D44B-BCF8-CB1DADEBEED1}"/>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65585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5954-3981-314A-9A71-48D9FBE1E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27D9FC-8B6F-3742-A91B-1161BCA7FE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6904F-CC5B-C04A-961C-140E0B384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ED81C-B038-CE47-8869-2F9C3770A9E3}"/>
              </a:ext>
            </a:extLst>
          </p:cNvPr>
          <p:cNvSpPr>
            <a:spLocks noGrp="1"/>
          </p:cNvSpPr>
          <p:nvPr>
            <p:ph type="dt" sz="half" idx="10"/>
          </p:nvPr>
        </p:nvSpPr>
        <p:spPr/>
        <p:txBody>
          <a:bodyPr/>
          <a:lstStyle/>
          <a:p>
            <a:fld id="{E082ABFB-60E7-4BA1-866A-7059F058065B}" type="datetime1">
              <a:rPr lang="en-US" smtClean="0"/>
              <a:t>11/1/2022</a:t>
            </a:fld>
            <a:endParaRPr lang="en-US"/>
          </a:p>
        </p:txBody>
      </p:sp>
      <p:sp>
        <p:nvSpPr>
          <p:cNvPr id="6" name="Footer Placeholder 5">
            <a:extLst>
              <a:ext uri="{FF2B5EF4-FFF2-40B4-BE49-F238E27FC236}">
                <a16:creationId xmlns:a16="http://schemas.microsoft.com/office/drawing/2014/main" id="{A8CB9E23-22A4-FA4D-B879-8B1930F02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708D5-E9EF-AE4E-AF2B-A1826E02CC74}"/>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7686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6312-ECF3-5F46-AA4E-72A86641E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C14783-DC17-0242-938B-DD3190E43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D98D5-E78D-864D-A463-1E349A022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43777-E39E-1B49-B1B4-AF2F7E70CE5F}"/>
              </a:ext>
            </a:extLst>
          </p:cNvPr>
          <p:cNvSpPr>
            <a:spLocks noGrp="1"/>
          </p:cNvSpPr>
          <p:nvPr>
            <p:ph type="dt" sz="half" idx="10"/>
          </p:nvPr>
        </p:nvSpPr>
        <p:spPr/>
        <p:txBody>
          <a:bodyPr/>
          <a:lstStyle/>
          <a:p>
            <a:fld id="{2694112F-55F4-4776-A323-7418930321C8}" type="datetime1">
              <a:rPr lang="en-US" smtClean="0"/>
              <a:t>11/1/2022</a:t>
            </a:fld>
            <a:endParaRPr lang="en-US"/>
          </a:p>
        </p:txBody>
      </p:sp>
      <p:sp>
        <p:nvSpPr>
          <p:cNvPr id="6" name="Footer Placeholder 5">
            <a:extLst>
              <a:ext uri="{FF2B5EF4-FFF2-40B4-BE49-F238E27FC236}">
                <a16:creationId xmlns:a16="http://schemas.microsoft.com/office/drawing/2014/main" id="{F71BD08F-A030-804C-BAAD-18B8277697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D8B94C-D6A4-0247-9EAB-CD72A5EDCB01}"/>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68737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2C503-EEC7-184F-B02A-4AC642800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A3ECB3-C8B3-E642-843A-D3EF6C36F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9FEC2-7157-3943-A6C7-9E01A3CF36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EA57F-793F-4683-BD8A-741FD4B89154}" type="datetime1">
              <a:rPr lang="en-US" smtClean="0"/>
              <a:t>11/1/2022</a:t>
            </a:fld>
            <a:endParaRPr lang="en-US" dirty="0"/>
          </a:p>
        </p:txBody>
      </p:sp>
      <p:sp>
        <p:nvSpPr>
          <p:cNvPr id="5" name="Footer Placeholder 4">
            <a:extLst>
              <a:ext uri="{FF2B5EF4-FFF2-40B4-BE49-F238E27FC236}">
                <a16:creationId xmlns:a16="http://schemas.microsoft.com/office/drawing/2014/main" id="{BC408105-E040-8A40-AC7B-ECBC339C8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C4A496-3473-2348-9E14-FD7FBBCA1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19812044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487441"/>
            <a:ext cx="10972800" cy="36435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DFBFF53-7C97-8C49-AB42-96FD965FEBF4}" type="datetimeFigureOut">
              <a:rPr lang="en-US" smtClean="0"/>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410232051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G"/><Relationship Id="rId1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40.tiff"/><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on a sidewalk in front of a statue&#10;&#10;Description automatically generated with medium confidence">
            <a:extLst>
              <a:ext uri="{FF2B5EF4-FFF2-40B4-BE49-F238E27FC236}">
                <a16:creationId xmlns:a16="http://schemas.microsoft.com/office/drawing/2014/main" id="{A74A738F-EA47-2644-828C-AC7B3417F3B4}"/>
              </a:ext>
            </a:extLst>
          </p:cNvPr>
          <p:cNvPicPr>
            <a:picLocks noChangeAspect="1"/>
          </p:cNvPicPr>
          <p:nvPr/>
        </p:nvPicPr>
        <p:blipFill rotWithShape="1">
          <a:blip r:embed="rId3"/>
          <a:srcRect t="1391" r="23298" b="770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6355A3E1-8BC8-0C47-88FD-4A84067D37CA}"/>
              </a:ext>
            </a:extLst>
          </p:cNvPr>
          <p:cNvSpPr>
            <a:spLocks noGrp="1"/>
          </p:cNvSpPr>
          <p:nvPr>
            <p:ph type="ctrTitle"/>
          </p:nvPr>
        </p:nvSpPr>
        <p:spPr>
          <a:xfrm>
            <a:off x="477981" y="1122363"/>
            <a:ext cx="4023360" cy="3204134"/>
          </a:xfrm>
        </p:spPr>
        <p:txBody>
          <a:bodyPr anchor="b">
            <a:normAutofit/>
          </a:bodyPr>
          <a:lstStyle/>
          <a:p>
            <a:pPr algn="l"/>
            <a:r>
              <a:rPr lang="en-US" sz="2400" b="1" dirty="0"/>
              <a:t>College of Education</a:t>
            </a:r>
            <a:br>
              <a:rPr lang="en-US" sz="2400" b="1" dirty="0"/>
            </a:br>
            <a:r>
              <a:rPr lang="en-US" sz="2400" b="1" dirty="0"/>
              <a:t>Preview Week</a:t>
            </a:r>
          </a:p>
        </p:txBody>
      </p:sp>
      <p:sp>
        <p:nvSpPr>
          <p:cNvPr id="3" name="Subtitle 2">
            <a:extLst>
              <a:ext uri="{FF2B5EF4-FFF2-40B4-BE49-F238E27FC236}">
                <a16:creationId xmlns:a16="http://schemas.microsoft.com/office/drawing/2014/main" id="{4B582681-03CF-EB4A-B2D0-49975863307C}"/>
              </a:ext>
            </a:extLst>
          </p:cNvPr>
          <p:cNvSpPr>
            <a:spLocks noGrp="1"/>
          </p:cNvSpPr>
          <p:nvPr>
            <p:ph type="subTitle" idx="1"/>
          </p:nvPr>
        </p:nvSpPr>
        <p:spPr>
          <a:xfrm>
            <a:off x="477980" y="4872922"/>
            <a:ext cx="4023359" cy="1208141"/>
          </a:xfrm>
        </p:spPr>
        <p:txBody>
          <a:bodyPr>
            <a:normAutofit/>
          </a:bodyPr>
          <a:lstStyle/>
          <a:p>
            <a:pPr algn="l"/>
            <a:r>
              <a:rPr lang="en-US" sz="2800" dirty="0">
                <a:solidFill>
                  <a:schemeClr val="accent1"/>
                </a:solidFill>
              </a:rPr>
              <a:t>Fall 2022</a:t>
            </a:r>
          </a:p>
        </p:txBody>
      </p:sp>
      <p:pic>
        <p:nvPicPr>
          <p:cNvPr id="22" name="Picture 21" descr="Logo, company name&#10;&#10;Description automatically generated">
            <a:extLst>
              <a:ext uri="{FF2B5EF4-FFF2-40B4-BE49-F238E27FC236}">
                <a16:creationId xmlns:a16="http://schemas.microsoft.com/office/drawing/2014/main" id="{35FE1C24-6AD4-A844-BA92-CEC540F48BEA}"/>
              </a:ext>
            </a:extLst>
          </p:cNvPr>
          <p:cNvPicPr>
            <a:picLocks noChangeAspect="1"/>
          </p:cNvPicPr>
          <p:nvPr/>
        </p:nvPicPr>
        <p:blipFill>
          <a:blip r:embed="rId4"/>
          <a:stretch>
            <a:fillRect/>
          </a:stretch>
        </p:blipFill>
        <p:spPr>
          <a:xfrm>
            <a:off x="218488" y="776937"/>
            <a:ext cx="3000900" cy="1100166"/>
          </a:xfrm>
          <a:prstGeom prst="rect">
            <a:avLst/>
          </a:prstGeom>
        </p:spPr>
      </p:pic>
    </p:spTree>
    <p:extLst>
      <p:ext uri="{BB962C8B-B14F-4D97-AF65-F5344CB8AC3E}">
        <p14:creationId xmlns:p14="http://schemas.microsoft.com/office/powerpoint/2010/main" val="154130152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24B8FE-2151-4441-9853-028C4CB279AA}"/>
              </a:ext>
            </a:extLst>
          </p:cNvPr>
          <p:cNvPicPr>
            <a:picLocks noGrp="1" noChangeAspect="1"/>
          </p:cNvPicPr>
          <p:nvPr>
            <p:ph type="pic" idx="1"/>
          </p:nvPr>
        </p:nvPicPr>
        <p:blipFill>
          <a:blip r:embed="rId3"/>
          <a:srcRect l="7777" r="7777"/>
          <a:stretch>
            <a:fillRect/>
          </a:stretch>
        </p:blipFill>
        <p:spPr>
          <a:xfrm>
            <a:off x="5504463" y="992187"/>
            <a:ext cx="6172200" cy="4873625"/>
          </a:xfrm>
        </p:spPr>
      </p:pic>
      <p:grpSp>
        <p:nvGrpSpPr>
          <p:cNvPr id="6" name="Group 8"/>
          <p:cNvGrpSpPr>
            <a:grpSpLocks/>
          </p:cNvGrpSpPr>
          <p:nvPr/>
        </p:nvGrpSpPr>
        <p:grpSpPr bwMode="auto">
          <a:xfrm>
            <a:off x="1524000" y="6400800"/>
            <a:ext cx="9144000" cy="228600"/>
            <a:chOff x="0" y="144"/>
            <a:chExt cx="5760" cy="144"/>
          </a:xfrm>
        </p:grpSpPr>
        <p:sp>
          <p:nvSpPr>
            <p:cNvPr id="8" name="Line 9"/>
            <p:cNvSpPr>
              <a:spLocks noChangeShapeType="1"/>
            </p:cNvSpPr>
            <p:nvPr/>
          </p:nvSpPr>
          <p:spPr bwMode="auto">
            <a:xfrm>
              <a:off x="0" y="144"/>
              <a:ext cx="5760" cy="0"/>
            </a:xfrm>
            <a:prstGeom prst="line">
              <a:avLst/>
            </a:prstGeom>
            <a:noFill/>
            <a:ln w="57150">
              <a:solidFill>
                <a:srgbClr val="800000"/>
              </a:solidFill>
              <a:round/>
              <a:headEnd/>
              <a:tailEnd/>
            </a:ln>
          </p:spPr>
          <p:txBody>
            <a:bodyPr/>
            <a:lstStyle/>
            <a:p>
              <a:endParaRPr lang="en-US" dirty="0"/>
            </a:p>
          </p:txBody>
        </p:sp>
        <p:sp>
          <p:nvSpPr>
            <p:cNvPr id="9" name="Line 10"/>
            <p:cNvSpPr>
              <a:spLocks noChangeShapeType="1"/>
            </p:cNvSpPr>
            <p:nvPr/>
          </p:nvSpPr>
          <p:spPr bwMode="auto">
            <a:xfrm>
              <a:off x="0" y="288"/>
              <a:ext cx="5760" cy="0"/>
            </a:xfrm>
            <a:prstGeom prst="line">
              <a:avLst/>
            </a:prstGeom>
            <a:noFill/>
            <a:ln w="38100">
              <a:solidFill>
                <a:srgbClr val="800000"/>
              </a:solidFill>
              <a:round/>
              <a:headEnd/>
              <a:tailEnd/>
            </a:ln>
          </p:spPr>
          <p:txBody>
            <a:bodyPr/>
            <a:lstStyle/>
            <a:p>
              <a:endParaRPr lang="en-US" dirty="0"/>
            </a:p>
          </p:txBody>
        </p:sp>
      </p:grpSp>
      <p:graphicFrame>
        <p:nvGraphicFramePr>
          <p:cNvPr id="12292" name="Rectangle 3">
            <a:extLst>
              <a:ext uri="{FF2B5EF4-FFF2-40B4-BE49-F238E27FC236}">
                <a16:creationId xmlns:a16="http://schemas.microsoft.com/office/drawing/2014/main" id="{69B985F9-CEB3-4E8B-8CED-2BACEB71B538}"/>
              </a:ext>
            </a:extLst>
          </p:cNvPr>
          <p:cNvGraphicFramePr/>
          <p:nvPr>
            <p:extLst>
              <p:ext uri="{D42A27DB-BD31-4B8C-83A1-F6EECF244321}">
                <p14:modId xmlns:p14="http://schemas.microsoft.com/office/powerpoint/2010/main" val="220373926"/>
              </p:ext>
            </p:extLst>
          </p:nvPr>
        </p:nvGraphicFramePr>
        <p:xfrm>
          <a:off x="-34698" y="1411013"/>
          <a:ext cx="5260934" cy="4918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descr="Logo, company name&#10;&#10;Description automatically generated">
            <a:extLst>
              <a:ext uri="{FF2B5EF4-FFF2-40B4-BE49-F238E27FC236}">
                <a16:creationId xmlns:a16="http://schemas.microsoft.com/office/drawing/2014/main" id="{7C42CF3E-BCAC-4541-84D7-8DD5085BE88F}"/>
              </a:ext>
            </a:extLst>
          </p:cNvPr>
          <p:cNvPicPr>
            <a:picLocks noChangeAspect="1"/>
          </p:cNvPicPr>
          <p:nvPr/>
        </p:nvPicPr>
        <p:blipFill>
          <a:blip r:embed="rId9"/>
          <a:stretch>
            <a:fillRect/>
          </a:stretch>
        </p:blipFill>
        <p:spPr>
          <a:xfrm>
            <a:off x="1095319" y="165165"/>
            <a:ext cx="3000900" cy="1100166"/>
          </a:xfrm>
          <a:prstGeom prst="rect">
            <a:avLst/>
          </a:prstGeom>
        </p:spPr>
      </p:pic>
    </p:spTree>
    <p:extLst>
      <p:ext uri="{BB962C8B-B14F-4D97-AF65-F5344CB8AC3E}">
        <p14:creationId xmlns:p14="http://schemas.microsoft.com/office/powerpoint/2010/main" val="418606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22" t="7778" r="2222"/>
          <a:stretch/>
        </p:blipFill>
        <p:spPr>
          <a:xfrm>
            <a:off x="1330276" y="1084616"/>
            <a:ext cx="1416569" cy="1371600"/>
          </a:xfrm>
          <a:prstGeom prst="rect">
            <a:avLst/>
          </a:prstGeom>
          <a:solidFill>
            <a:srgbClr val="FFFFFF">
              <a:shade val="85000"/>
            </a:srgbClr>
          </a:solidFill>
          <a:ln w="381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4AAD769-EDB5-ED4F-B36C-9E893AE1E6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90"/>
          <a:stretch/>
        </p:blipFill>
        <p:spPr>
          <a:xfrm>
            <a:off x="3391186" y="1084616"/>
            <a:ext cx="1198705" cy="1371600"/>
          </a:xfrm>
          <a:prstGeom prst="rect">
            <a:avLst/>
          </a:prstGeom>
          <a:ln w="19050">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96A6B55-0ED8-AC46-A50B-7CB9AB1FCB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23"/>
          <a:stretch/>
        </p:blipFill>
        <p:spPr>
          <a:xfrm>
            <a:off x="1330276" y="4246868"/>
            <a:ext cx="1141876" cy="1371600"/>
          </a:xfrm>
          <a:prstGeom prst="rect">
            <a:avLst/>
          </a:prstGeom>
          <a:ln w="19050">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FE9A891-8DF3-E442-951D-07E914923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145" y="2665742"/>
            <a:ext cx="1371600" cy="1371600"/>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9593947-56B4-0543-B47C-70D964A46D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222"/>
          <a:stretch/>
        </p:blipFill>
        <p:spPr>
          <a:xfrm>
            <a:off x="5234231" y="4246868"/>
            <a:ext cx="1128531" cy="1371600"/>
          </a:xfrm>
          <a:prstGeom prst="rect">
            <a:avLst/>
          </a:prstGeom>
          <a:ln w="19050">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025ADC8-6F47-7442-ADC5-013FA0922B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046"/>
          <a:stretch/>
        </p:blipFill>
        <p:spPr>
          <a:xfrm>
            <a:off x="5234232" y="1084616"/>
            <a:ext cx="1491605" cy="1371600"/>
          </a:xfrm>
          <a:prstGeom prst="rect">
            <a:avLst/>
          </a:prstGeom>
          <a:ln w="38100" cap="sq">
            <a:noFill/>
            <a:prstDash val="solid"/>
            <a:miter lim="800000"/>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D7EA89E-C832-3244-A0AF-2D5A4CC54ACD}"/>
              </a:ext>
            </a:extLst>
          </p:cNvPr>
          <p:cNvPicPr>
            <a:picLocks noChangeAspect="1"/>
          </p:cNvPicPr>
          <p:nvPr/>
        </p:nvPicPr>
        <p:blipFill rotWithShape="1">
          <a:blip r:embed="rId9">
            <a:extLst>
              <a:ext uri="{28A0092B-C50C-407E-A947-70E740481C1C}">
                <a14:useLocalDpi xmlns:a14="http://schemas.microsoft.com/office/drawing/2010/main" val="0"/>
              </a:ext>
            </a:extLst>
          </a:blip>
          <a:srcRect l="38281" t="6250" r="7813" b="3125"/>
          <a:stretch/>
        </p:blipFill>
        <p:spPr>
          <a:xfrm>
            <a:off x="9386118" y="1084616"/>
            <a:ext cx="1155679" cy="1371600"/>
          </a:xfrm>
          <a:prstGeom prst="rect">
            <a:avLst/>
          </a:prstGeom>
          <a:ln w="28575">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0532A0BC-E3EC-4846-9F4B-E8313CD8B2E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977" b="16279"/>
          <a:stretch/>
        </p:blipFill>
        <p:spPr>
          <a:xfrm>
            <a:off x="3257446" y="4256753"/>
            <a:ext cx="1191491" cy="1371600"/>
          </a:xfrm>
          <a:prstGeom prst="rect">
            <a:avLst/>
          </a:prstGeom>
          <a:ln>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1C3A10C-7759-8744-9E6F-A9BC03DAF1A0}"/>
              </a:ext>
            </a:extLst>
          </p:cNvPr>
          <p:cNvPicPr>
            <a:picLocks noChangeAspect="1"/>
          </p:cNvPicPr>
          <p:nvPr/>
        </p:nvPicPr>
        <p:blipFill rotWithShape="1">
          <a:blip r:embed="rId11">
            <a:extLst>
              <a:ext uri="{28A0092B-C50C-407E-A947-70E740481C1C}">
                <a14:useLocalDpi xmlns:a14="http://schemas.microsoft.com/office/drawing/2010/main" val="0"/>
              </a:ext>
            </a:extLst>
          </a:blip>
          <a:srcRect l="4833" r="8157" b="16163"/>
          <a:stretch/>
        </p:blipFill>
        <p:spPr>
          <a:xfrm>
            <a:off x="8600908" y="2665742"/>
            <a:ext cx="1423498" cy="1371600"/>
          </a:xfrm>
          <a:prstGeom prst="rect">
            <a:avLst/>
          </a:prstGeom>
          <a:ln w="19050">
            <a:noFill/>
          </a:ln>
          <a:effectLst>
            <a:outerShdw blurRad="50800" dist="38100" dir="2700000" algn="tl" rotWithShape="0">
              <a:prstClr val="black">
                <a:alpha val="40000"/>
              </a:prstClr>
            </a:outerShdw>
          </a:effectLst>
        </p:spPr>
      </p:pic>
      <p:pic>
        <p:nvPicPr>
          <p:cNvPr id="17" name="Picture 16" descr="Hanhan Xue_16_0246(001).jpeg">
            <a:extLst>
              <a:ext uri="{FF2B5EF4-FFF2-40B4-BE49-F238E27FC236}">
                <a16:creationId xmlns:a16="http://schemas.microsoft.com/office/drawing/2014/main" id="{F0F9B3E7-D9BF-9E42-B83C-2307708649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82768" y="2665742"/>
            <a:ext cx="1334473" cy="1371600"/>
          </a:xfrm>
          <a:prstGeom prst="rect">
            <a:avLst/>
          </a:prstGeom>
          <a:ln w="19050">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B4AA6C66-9BE1-BE4D-B7D0-CBE640BC0DDF}"/>
              </a:ext>
            </a:extLst>
          </p:cNvPr>
          <p:cNvPicPr>
            <a:picLocks noChangeAspect="1"/>
          </p:cNvPicPr>
          <p:nvPr/>
        </p:nvPicPr>
        <p:blipFill rotWithShape="1">
          <a:blip r:embed="rId13">
            <a:extLst>
              <a:ext uri="{28A0092B-C50C-407E-A947-70E740481C1C}">
                <a14:useLocalDpi xmlns:a14="http://schemas.microsoft.com/office/drawing/2010/main" val="0"/>
              </a:ext>
            </a:extLst>
          </a:blip>
          <a:srcRect l="17187" t="6250" r="24219" b="15625"/>
          <a:stretch/>
        </p:blipFill>
        <p:spPr>
          <a:xfrm>
            <a:off x="7370177" y="1084616"/>
            <a:ext cx="1371600" cy="1371600"/>
          </a:xfrm>
          <a:prstGeom prst="rect">
            <a:avLst/>
          </a:prstGeom>
          <a:ln w="19050">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F6482F79-964D-9C4E-8E28-EACBAAC96F6C}"/>
              </a:ext>
            </a:extLst>
          </p:cNvPr>
          <p:cNvPicPr>
            <a:picLocks noChangeAspect="1"/>
          </p:cNvPicPr>
          <p:nvPr/>
        </p:nvPicPr>
        <p:blipFill>
          <a:blip r:embed="rId14" cstate="print">
            <a:extLst>
              <a:ext uri="{28A0092B-C50C-407E-A947-70E740481C1C}">
                <a14:useLocalDpi xmlns:a14="http://schemas.microsoft.com/office/drawing/2010/main" val="0"/>
              </a:ext>
            </a:extLst>
          </a:blip>
          <a:srcRect t="4185" b="4185"/>
          <a:stretch/>
        </p:blipFill>
        <p:spPr>
          <a:xfrm>
            <a:off x="6380649" y="2665742"/>
            <a:ext cx="1424355" cy="1371600"/>
          </a:xfrm>
          <a:prstGeom prst="rect">
            <a:avLst/>
          </a:prstGeom>
          <a:ln w="19050">
            <a:noFill/>
          </a:ln>
          <a:effectLst>
            <a:outerShdw blurRad="50800" dist="38100" dir="2700000" algn="tl" rotWithShape="0">
              <a:prstClr val="black">
                <a:alpha val="40000"/>
              </a:prstClr>
            </a:outerShdw>
          </a:effectLst>
        </p:spPr>
      </p:pic>
      <p:pic>
        <p:nvPicPr>
          <p:cNvPr id="2" name="Picture 2">
            <a:extLst>
              <a:ext uri="{FF2B5EF4-FFF2-40B4-BE49-F238E27FC236}">
                <a16:creationId xmlns:a16="http://schemas.microsoft.com/office/drawing/2014/main" id="{283067FD-5831-C6F6-2998-6640B1F6B695}"/>
              </a:ext>
            </a:extLst>
          </p:cNvPr>
          <p:cNvPicPr>
            <a:picLocks noChangeAspect="1"/>
          </p:cNvPicPr>
          <p:nvPr/>
        </p:nvPicPr>
        <p:blipFill>
          <a:blip r:embed="rId15"/>
          <a:stretch>
            <a:fillRect/>
          </a:stretch>
        </p:blipFill>
        <p:spPr>
          <a:xfrm>
            <a:off x="9118299" y="4256753"/>
            <a:ext cx="1423498" cy="1361715"/>
          </a:xfrm>
          <a:prstGeom prst="rect">
            <a:avLst/>
          </a:prstGeom>
          <a:effectLst>
            <a:outerShdw blurRad="50800" dist="38100" dir="2700000" algn="tl" rotWithShape="0">
              <a:prstClr val="black">
                <a:alpha val="40000"/>
              </a:prstClr>
            </a:outerShdw>
          </a:effectLst>
        </p:spPr>
      </p:pic>
      <p:pic>
        <p:nvPicPr>
          <p:cNvPr id="4" name="Picture 2">
            <a:extLst>
              <a:ext uri="{FF2B5EF4-FFF2-40B4-BE49-F238E27FC236}">
                <a16:creationId xmlns:a16="http://schemas.microsoft.com/office/drawing/2014/main" id="{21C6BD72-AF31-7594-A070-9A743DB078E6}"/>
              </a:ext>
            </a:extLst>
          </p:cNvPr>
          <p:cNvPicPr>
            <a:picLocks noChangeAspect="1"/>
          </p:cNvPicPr>
          <p:nvPr/>
        </p:nvPicPr>
        <p:blipFill rotWithShape="1">
          <a:blip r:embed="rId16"/>
          <a:srcRect t="6359" b="14626"/>
          <a:stretch/>
        </p:blipFill>
        <p:spPr>
          <a:xfrm>
            <a:off x="7160638" y="4246868"/>
            <a:ext cx="1164853" cy="1381946"/>
          </a:xfrm>
          <a:prstGeom prst="rect">
            <a:avLst/>
          </a:prstGeom>
          <a:ln>
            <a:solidFill>
              <a:schemeClr val="accent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FCCDDCC-8610-96E2-9906-1E72CF7E46F1}"/>
              </a:ext>
            </a:extLst>
          </p:cNvPr>
          <p:cNvSpPr txBox="1"/>
          <p:nvPr/>
        </p:nvSpPr>
        <p:spPr>
          <a:xfrm>
            <a:off x="1216404" y="5830349"/>
            <a:ext cx="9714451" cy="646331"/>
          </a:xfrm>
          <a:prstGeom prst="rect">
            <a:avLst/>
          </a:prstGeom>
          <a:noFill/>
        </p:spPr>
        <p:txBody>
          <a:bodyPr wrap="square" rtlCol="0">
            <a:spAutoFit/>
          </a:bodyPr>
          <a:lstStyle/>
          <a:p>
            <a:pPr algn="ctr"/>
            <a:r>
              <a:rPr lang="en-US" sz="1200" dirty="0"/>
              <a:t>Dr. Jeffrey James  -  Dr. Joshua Newman  -  Dr. Michael Giardina  -  Dr. Ryan </a:t>
            </a:r>
            <a:r>
              <a:rPr lang="en-US" sz="1200" dirty="0" err="1"/>
              <a:t>Rodenberg</a:t>
            </a:r>
            <a:r>
              <a:rPr lang="en-US" sz="1200" dirty="0"/>
              <a:t>  -  Dr. Amy Kim</a:t>
            </a:r>
          </a:p>
          <a:p>
            <a:pPr algn="ctr"/>
            <a:r>
              <a:rPr lang="en-US" sz="1200" dirty="0"/>
              <a:t>Dr. </a:t>
            </a:r>
            <a:r>
              <a:rPr lang="en-US" sz="1200" dirty="0" err="1"/>
              <a:t>Hanhan</a:t>
            </a:r>
            <a:r>
              <a:rPr lang="en-US" sz="1200" dirty="0"/>
              <a:t> </a:t>
            </a:r>
            <a:r>
              <a:rPr lang="en-US" sz="1200" dirty="0" err="1"/>
              <a:t>Xue</a:t>
            </a:r>
            <a:r>
              <a:rPr lang="en-US" sz="1200" dirty="0"/>
              <a:t>  -  Dr. Mark DiDonato  -  Dr. Jason Pappas  -  Dr. David </a:t>
            </a:r>
            <a:r>
              <a:rPr lang="en-US" sz="1200" dirty="0" err="1"/>
              <a:t>Pifer</a:t>
            </a:r>
            <a:endParaRPr lang="en-US" sz="1200" dirty="0"/>
          </a:p>
          <a:p>
            <a:pPr algn="ctr"/>
            <a:r>
              <a:rPr lang="en-US" sz="1200" dirty="0"/>
              <a:t>Dr. James Du  -  Dr. Kylee Studer </a:t>
            </a:r>
            <a:r>
              <a:rPr lang="en-US" sz="1200" dirty="0" err="1"/>
              <a:t>O’Daniel</a:t>
            </a:r>
            <a:r>
              <a:rPr lang="en-US" sz="1200" dirty="0"/>
              <a:t>  -  Dr. Katie Flanagan  -  Dr. Kristopher White  -  Dr. </a:t>
            </a:r>
            <a:r>
              <a:rPr lang="en-US" sz="1200" dirty="0" err="1"/>
              <a:t>Devra</a:t>
            </a:r>
            <a:r>
              <a:rPr lang="en-US" sz="1200" dirty="0"/>
              <a:t> Waldman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56204" y="904103"/>
            <a:ext cx="8079591" cy="838200"/>
          </a:xfrm>
        </p:spPr>
        <p:txBody>
          <a:bodyPr>
            <a:normAutofit fontScale="90000"/>
          </a:bodyPr>
          <a:lstStyle/>
          <a:p>
            <a:pPr eaLnBrk="1" hangingPunct="1"/>
            <a:r>
              <a:rPr lang="en-US" b="1" dirty="0">
                <a:latin typeface="Calibri" panose="020F0502020204030204" pitchFamily="34" charset="0"/>
                <a:cs typeface="Calibri" panose="020F0502020204030204" pitchFamily="34" charset="0"/>
              </a:rPr>
              <a:t>Master’s Program</a:t>
            </a:r>
          </a:p>
        </p:txBody>
      </p:sp>
      <p:sp>
        <p:nvSpPr>
          <p:cNvPr id="38915" name="Rectangle 3"/>
          <p:cNvSpPr>
            <a:spLocks noGrp="1" noChangeArrowheads="1"/>
          </p:cNvSpPr>
          <p:nvPr>
            <p:ph type="body" idx="1"/>
          </p:nvPr>
        </p:nvSpPr>
        <p:spPr>
          <a:xfrm>
            <a:off x="1013254" y="1967302"/>
            <a:ext cx="10293177" cy="1300332"/>
          </a:xfrm>
        </p:spPr>
        <p:txBody>
          <a:bodyPr>
            <a:normAutofit fontScale="85000" lnSpcReduction="20000"/>
          </a:bodyPr>
          <a:lstStyle/>
          <a:p>
            <a:pPr>
              <a:lnSpc>
                <a:spcPct val="120000"/>
              </a:lnSpc>
            </a:pPr>
            <a:r>
              <a:rPr lang="en-US" sz="2800" dirty="0">
                <a:latin typeface="Calibri" panose="020F0502020204030204" pitchFamily="34" charset="0"/>
                <a:cs typeface="Calibri" panose="020F0502020204030204" pitchFamily="34" charset="0"/>
              </a:rPr>
              <a:t>Course Work (Practicum) or Thesis Track</a:t>
            </a:r>
          </a:p>
          <a:p>
            <a:pPr>
              <a:lnSpc>
                <a:spcPct val="120000"/>
              </a:lnSpc>
            </a:pPr>
            <a:r>
              <a:rPr lang="en-US" sz="2800" dirty="0">
                <a:latin typeface="Calibri" panose="020F0502020204030204" pitchFamily="34" charset="0"/>
                <a:cs typeface="Calibri" panose="020F0502020204030204" pitchFamily="34" charset="0"/>
              </a:rPr>
              <a:t>Can be completed as quickly as one year (Fall/Spring/Summer) or in a more traditional two-year sequence… or even part-time!</a:t>
            </a:r>
          </a:p>
        </p:txBody>
      </p:sp>
      <p:sp>
        <p:nvSpPr>
          <p:cNvPr id="33" name="Rounded Rectangle 32">
            <a:extLst>
              <a:ext uri="{FF2B5EF4-FFF2-40B4-BE49-F238E27FC236}">
                <a16:creationId xmlns:a16="http://schemas.microsoft.com/office/drawing/2014/main" id="{D0723C17-632B-2749-9E7E-BFE6908654ED}"/>
              </a:ext>
            </a:extLst>
          </p:cNvPr>
          <p:cNvSpPr/>
          <p:nvPr/>
        </p:nvSpPr>
        <p:spPr>
          <a:xfrm>
            <a:off x="1187573" y="4495275"/>
            <a:ext cx="1828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Course work</a:t>
            </a:r>
          </a:p>
        </p:txBody>
      </p:sp>
      <p:cxnSp>
        <p:nvCxnSpPr>
          <p:cNvPr id="34" name="Straight Arrow Connector 33">
            <a:extLst>
              <a:ext uri="{FF2B5EF4-FFF2-40B4-BE49-F238E27FC236}">
                <a16:creationId xmlns:a16="http://schemas.microsoft.com/office/drawing/2014/main" id="{7688BCE8-21A5-D04C-9E0F-32D4A2C45D0C}"/>
              </a:ext>
            </a:extLst>
          </p:cNvPr>
          <p:cNvCxnSpPr>
            <a:cxnSpLocks/>
          </p:cNvCxnSpPr>
          <p:nvPr/>
        </p:nvCxnSpPr>
        <p:spPr>
          <a:xfrm flipV="1">
            <a:off x="3092573" y="4135772"/>
            <a:ext cx="2553218" cy="7405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873B5D27-3010-9A40-9D86-1694E94076BB}"/>
              </a:ext>
            </a:extLst>
          </p:cNvPr>
          <p:cNvSpPr/>
          <p:nvPr/>
        </p:nvSpPr>
        <p:spPr>
          <a:xfrm>
            <a:off x="5803617" y="3659438"/>
            <a:ext cx="1905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Practicum</a:t>
            </a:r>
          </a:p>
        </p:txBody>
      </p:sp>
      <p:cxnSp>
        <p:nvCxnSpPr>
          <p:cNvPr id="36" name="Straight Arrow Connector 35">
            <a:extLst>
              <a:ext uri="{FF2B5EF4-FFF2-40B4-BE49-F238E27FC236}">
                <a16:creationId xmlns:a16="http://schemas.microsoft.com/office/drawing/2014/main" id="{4EFF8070-05DE-BC49-BC27-D58CCE8DB039}"/>
              </a:ext>
            </a:extLst>
          </p:cNvPr>
          <p:cNvCxnSpPr/>
          <p:nvPr/>
        </p:nvCxnSpPr>
        <p:spPr>
          <a:xfrm>
            <a:off x="7784817" y="4068921"/>
            <a:ext cx="990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2B8BDDCE-BE07-B844-99E5-663BFB89D30B}"/>
              </a:ext>
            </a:extLst>
          </p:cNvPr>
          <p:cNvSpPr/>
          <p:nvPr/>
        </p:nvSpPr>
        <p:spPr>
          <a:xfrm>
            <a:off x="8856796" y="3659438"/>
            <a:ext cx="1905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Job!</a:t>
            </a:r>
          </a:p>
        </p:txBody>
      </p:sp>
      <p:sp>
        <p:nvSpPr>
          <p:cNvPr id="39" name="Oval 38">
            <a:extLst>
              <a:ext uri="{FF2B5EF4-FFF2-40B4-BE49-F238E27FC236}">
                <a16:creationId xmlns:a16="http://schemas.microsoft.com/office/drawing/2014/main" id="{D8F6DC3F-FE5B-834D-81A2-A146707A71F8}"/>
              </a:ext>
            </a:extLst>
          </p:cNvPr>
          <p:cNvSpPr/>
          <p:nvPr/>
        </p:nvSpPr>
        <p:spPr>
          <a:xfrm>
            <a:off x="3028586" y="3927447"/>
            <a:ext cx="1340596"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Volunteer</a:t>
            </a:r>
          </a:p>
        </p:txBody>
      </p:sp>
      <p:sp>
        <p:nvSpPr>
          <p:cNvPr id="42" name="Oval 41">
            <a:extLst>
              <a:ext uri="{FF2B5EF4-FFF2-40B4-BE49-F238E27FC236}">
                <a16:creationId xmlns:a16="http://schemas.microsoft.com/office/drawing/2014/main" id="{00321AFE-9098-474D-9DE1-96DC3367CD2C}"/>
              </a:ext>
            </a:extLst>
          </p:cNvPr>
          <p:cNvSpPr/>
          <p:nvPr/>
        </p:nvSpPr>
        <p:spPr>
          <a:xfrm>
            <a:off x="2986713" y="5412212"/>
            <a:ext cx="1905000" cy="8289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Field Laboratory </a:t>
            </a:r>
          </a:p>
          <a:p>
            <a:pPr algn="ctr"/>
            <a:r>
              <a:rPr lang="en-US" sz="1200" b="1" dirty="0">
                <a:solidFill>
                  <a:sysClr val="windowText" lastClr="000000"/>
                </a:solidFill>
              </a:rPr>
              <a:t>Internship</a:t>
            </a:r>
          </a:p>
        </p:txBody>
      </p:sp>
      <p:sp>
        <p:nvSpPr>
          <p:cNvPr id="47" name="Rounded Rectangle 46">
            <a:extLst>
              <a:ext uri="{FF2B5EF4-FFF2-40B4-BE49-F238E27FC236}">
                <a16:creationId xmlns:a16="http://schemas.microsoft.com/office/drawing/2014/main" id="{62B366CA-9682-4643-9B40-47ADB1DF708F}"/>
              </a:ext>
            </a:extLst>
          </p:cNvPr>
          <p:cNvSpPr/>
          <p:nvPr/>
        </p:nvSpPr>
        <p:spPr>
          <a:xfrm>
            <a:off x="5803617" y="5333475"/>
            <a:ext cx="1905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Thesis</a:t>
            </a:r>
          </a:p>
        </p:txBody>
      </p:sp>
      <p:cxnSp>
        <p:nvCxnSpPr>
          <p:cNvPr id="48" name="Straight Arrow Connector 47">
            <a:extLst>
              <a:ext uri="{FF2B5EF4-FFF2-40B4-BE49-F238E27FC236}">
                <a16:creationId xmlns:a16="http://schemas.microsoft.com/office/drawing/2014/main" id="{FA97954A-ADD3-A540-84EA-58AAE1B5DAE0}"/>
              </a:ext>
            </a:extLst>
          </p:cNvPr>
          <p:cNvCxnSpPr/>
          <p:nvPr/>
        </p:nvCxnSpPr>
        <p:spPr>
          <a:xfrm>
            <a:off x="7784817" y="5742958"/>
            <a:ext cx="990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DC3ABA0A-108C-DB48-A2E4-EBBF8664D88E}"/>
              </a:ext>
            </a:extLst>
          </p:cNvPr>
          <p:cNvSpPr/>
          <p:nvPr/>
        </p:nvSpPr>
        <p:spPr>
          <a:xfrm>
            <a:off x="8856796" y="5333475"/>
            <a:ext cx="1905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Job!</a:t>
            </a:r>
          </a:p>
          <a:p>
            <a:pPr algn="ctr"/>
            <a:r>
              <a:rPr lang="en-US" b="1" dirty="0">
                <a:solidFill>
                  <a:sysClr val="windowText" lastClr="000000"/>
                </a:solidFill>
              </a:rPr>
              <a:t>PhD??</a:t>
            </a:r>
          </a:p>
        </p:txBody>
      </p:sp>
      <p:cxnSp>
        <p:nvCxnSpPr>
          <p:cNvPr id="50" name="Straight Arrow Connector 49">
            <a:extLst>
              <a:ext uri="{FF2B5EF4-FFF2-40B4-BE49-F238E27FC236}">
                <a16:creationId xmlns:a16="http://schemas.microsoft.com/office/drawing/2014/main" id="{2F3088A0-289D-AC4B-8746-45D344E44B5A}"/>
              </a:ext>
            </a:extLst>
          </p:cNvPr>
          <p:cNvCxnSpPr>
            <a:cxnSpLocks/>
          </p:cNvCxnSpPr>
          <p:nvPr/>
        </p:nvCxnSpPr>
        <p:spPr>
          <a:xfrm>
            <a:off x="3092573" y="4984024"/>
            <a:ext cx="2553218" cy="694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FF5B219D-1C43-9B41-8B5B-3A9673C4F294}"/>
              </a:ext>
            </a:extLst>
          </p:cNvPr>
          <p:cNvSpPr/>
          <p:nvPr/>
        </p:nvSpPr>
        <p:spPr>
          <a:xfrm>
            <a:off x="3801060" y="4609575"/>
            <a:ext cx="1340596"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Network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46B9B8-EB01-0640-B84E-21180EE0AD56}"/>
              </a:ext>
            </a:extLst>
          </p:cNvPr>
          <p:cNvSpPr txBox="1"/>
          <p:nvPr/>
        </p:nvSpPr>
        <p:spPr>
          <a:xfrm>
            <a:off x="655937" y="1059901"/>
            <a:ext cx="10880125" cy="5601533"/>
          </a:xfrm>
          <a:prstGeom prst="rect">
            <a:avLst/>
          </a:prstGeom>
          <a:noFill/>
        </p:spPr>
        <p:txBody>
          <a:bodyPr wrap="square" rtlCol="0">
            <a:spAutoFit/>
          </a:bodyPr>
          <a:lstStyle/>
          <a:p>
            <a:pPr algn="ctr"/>
            <a:r>
              <a:rPr lang="en-US" sz="1700" b="1" dirty="0">
                <a:latin typeface="+mj-lt"/>
              </a:rPr>
              <a:t>COURSE-WORK TRACK </a:t>
            </a:r>
            <a:endParaRPr lang="en-US" sz="1700" dirty="0">
              <a:latin typeface="+mj-lt"/>
            </a:endParaRPr>
          </a:p>
          <a:p>
            <a:r>
              <a:rPr lang="en-US" sz="700" b="1" dirty="0">
                <a:latin typeface="+mj-lt"/>
              </a:rPr>
              <a:t>  </a:t>
            </a:r>
            <a:endParaRPr lang="en-US" sz="700" dirty="0">
              <a:latin typeface="+mj-lt"/>
            </a:endParaRPr>
          </a:p>
          <a:p>
            <a:r>
              <a:rPr lang="en-US" sz="1700" b="1" i="1" dirty="0">
                <a:latin typeface="+mj-lt"/>
              </a:rPr>
              <a:t>Core Requirements (18-27 hours)</a:t>
            </a:r>
            <a:endParaRPr lang="en-US" sz="1700" dirty="0">
              <a:latin typeface="+mj-lt"/>
            </a:endParaRPr>
          </a:p>
          <a:p>
            <a:r>
              <a:rPr lang="en-US" sz="1700" dirty="0">
                <a:latin typeface="+mj-lt"/>
              </a:rPr>
              <a:t>	SPM 5116 	Strategic Management for Sport Organizations  </a:t>
            </a:r>
          </a:p>
          <a:p>
            <a:r>
              <a:rPr lang="en-US" sz="1700" dirty="0">
                <a:latin typeface="+mj-lt"/>
              </a:rPr>
              <a:t>	SPM 5308 	Marketing Sport  </a:t>
            </a:r>
          </a:p>
          <a:p>
            <a:r>
              <a:rPr lang="en-US" sz="1700" dirty="0">
                <a:latin typeface="+mj-lt"/>
              </a:rPr>
              <a:t>	SPM 5405 	Sport and the Media  </a:t>
            </a:r>
          </a:p>
          <a:p>
            <a:r>
              <a:rPr lang="en-US" sz="1700" dirty="0">
                <a:latin typeface="+mj-lt"/>
              </a:rPr>
              <a:t>	SPM 5726 	Issues in Sport Law </a:t>
            </a:r>
          </a:p>
          <a:p>
            <a:r>
              <a:rPr lang="en-US" sz="1700" dirty="0">
                <a:latin typeface="+mj-lt"/>
              </a:rPr>
              <a:t>	SPM 5907 	Professional Development in Sport </a:t>
            </a:r>
          </a:p>
          <a:p>
            <a:r>
              <a:rPr lang="en-US" sz="1700" dirty="0">
                <a:latin typeface="+mj-lt"/>
              </a:rPr>
              <a:t>	SPM 5947*</a:t>
            </a:r>
            <a:r>
              <a:rPr lang="en-US" sz="1700" b="1" dirty="0">
                <a:latin typeface="+mj-lt"/>
              </a:rPr>
              <a:t> 	</a:t>
            </a:r>
            <a:r>
              <a:rPr lang="en-US" sz="1700" dirty="0">
                <a:latin typeface="+mj-lt"/>
              </a:rPr>
              <a:t>Practicum (variable credit)</a:t>
            </a:r>
          </a:p>
          <a:p>
            <a:r>
              <a:rPr lang="en-US" sz="1700" dirty="0">
                <a:latin typeface="+mj-lt"/>
              </a:rPr>
              <a:t>	SPM 8969 	Comprehensive Examination – Career Portfolio (0 hours)</a:t>
            </a:r>
          </a:p>
          <a:p>
            <a:r>
              <a:rPr lang="en-US" sz="1700" b="1" i="1" dirty="0">
                <a:latin typeface="+mj-lt"/>
              </a:rPr>
              <a:t> </a:t>
            </a:r>
          </a:p>
          <a:p>
            <a:r>
              <a:rPr lang="en-US" sz="1700" b="1" i="1" dirty="0">
                <a:latin typeface="+mj-lt"/>
              </a:rPr>
              <a:t>Electives (9-18 hours)</a:t>
            </a:r>
            <a:endParaRPr lang="en-US" sz="1700" dirty="0">
              <a:latin typeface="+mj-lt"/>
            </a:endParaRPr>
          </a:p>
          <a:p>
            <a:r>
              <a:rPr lang="en-US" sz="1700" dirty="0">
                <a:latin typeface="+mj-lt"/>
              </a:rPr>
              <a:t>PET 5735 	Advanced Coaching 		SPM 5027 	Diversity in Sport </a:t>
            </a:r>
          </a:p>
          <a:p>
            <a:r>
              <a:rPr lang="en-US" sz="1700" dirty="0">
                <a:latin typeface="+mj-lt"/>
              </a:rPr>
              <a:t>SPM 5106 	Facility Management in Sport 	SPM 5159 	Challenges in Sport Management </a:t>
            </a:r>
          </a:p>
          <a:p>
            <a:r>
              <a:rPr lang="en-US" sz="1700" dirty="0">
                <a:latin typeface="+mj-lt"/>
              </a:rPr>
              <a:t>SPM 5206 	Sport Sponsorship and Sales 	SPM 5605 	Sport Governance  </a:t>
            </a:r>
          </a:p>
          <a:p>
            <a:r>
              <a:rPr lang="en-US" sz="1700" dirty="0">
                <a:latin typeface="+mj-lt"/>
              </a:rPr>
              <a:t>SPM 5350 	Athlete Recruitment		SPM 5708</a:t>
            </a:r>
            <a:r>
              <a:rPr lang="en-US" sz="1700" b="1" dirty="0">
                <a:latin typeface="+mj-lt"/>
              </a:rPr>
              <a:t> 	</a:t>
            </a:r>
            <a:r>
              <a:rPr lang="en-US" sz="1700" dirty="0">
                <a:latin typeface="+mj-lt"/>
              </a:rPr>
              <a:t>Applied Sports Analytics</a:t>
            </a:r>
          </a:p>
          <a:p>
            <a:r>
              <a:rPr lang="en-US" sz="1700" dirty="0">
                <a:latin typeface="+mj-lt"/>
              </a:rPr>
              <a:t>SPM 6517 	Fundraising in Sport  		SPM 6932	Advanced Topics</a:t>
            </a:r>
          </a:p>
          <a:p>
            <a:endParaRPr lang="en-US" sz="1700" dirty="0">
              <a:latin typeface="+mj-lt"/>
            </a:endParaRPr>
          </a:p>
          <a:p>
            <a:r>
              <a:rPr lang="en-US" sz="1700" dirty="0">
                <a:latin typeface="+mj-lt"/>
              </a:rPr>
              <a:t>	SPM 5021  Global Sport Venues (International Program – Summer C) </a:t>
            </a:r>
          </a:p>
          <a:p>
            <a:r>
              <a:rPr lang="en-US" sz="1700" dirty="0">
                <a:latin typeface="+mj-lt"/>
              </a:rPr>
              <a:t>	SPM 5022  Global Issues in Sport Management (International Program – Summer C) </a:t>
            </a:r>
          </a:p>
          <a:p>
            <a:endParaRPr lang="en-US" dirty="0"/>
          </a:p>
        </p:txBody>
      </p:sp>
    </p:spTree>
    <p:extLst>
      <p:ext uri="{BB962C8B-B14F-4D97-AF65-F5344CB8AC3E}">
        <p14:creationId xmlns:p14="http://schemas.microsoft.com/office/powerpoint/2010/main" val="332613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306602-F26F-554F-ADDC-D6E34DBA4273}"/>
              </a:ext>
            </a:extLst>
          </p:cNvPr>
          <p:cNvSpPr txBox="1"/>
          <p:nvPr/>
        </p:nvSpPr>
        <p:spPr>
          <a:xfrm>
            <a:off x="655937" y="1059901"/>
            <a:ext cx="10880125" cy="5709255"/>
          </a:xfrm>
          <a:prstGeom prst="rect">
            <a:avLst/>
          </a:prstGeom>
          <a:noFill/>
        </p:spPr>
        <p:txBody>
          <a:bodyPr wrap="square" rtlCol="0">
            <a:spAutoFit/>
          </a:bodyPr>
          <a:lstStyle/>
          <a:p>
            <a:pPr algn="ctr"/>
            <a:r>
              <a:rPr lang="en-US" sz="1700" b="1" dirty="0">
                <a:latin typeface="+mj-lt"/>
              </a:rPr>
              <a:t>THESIS TRACK </a:t>
            </a:r>
            <a:endParaRPr lang="en-US" sz="1700" dirty="0">
              <a:latin typeface="+mj-lt"/>
            </a:endParaRPr>
          </a:p>
          <a:p>
            <a:r>
              <a:rPr lang="en-US" sz="700" b="1" dirty="0">
                <a:latin typeface="+mj-lt"/>
              </a:rPr>
              <a:t>  </a:t>
            </a:r>
            <a:endParaRPr lang="en-US" sz="700" dirty="0">
              <a:latin typeface="+mj-lt"/>
            </a:endParaRPr>
          </a:p>
          <a:p>
            <a:r>
              <a:rPr lang="en-US" sz="1700" b="1" i="1" dirty="0">
                <a:latin typeface="+mj-lt"/>
              </a:rPr>
              <a:t>Core Requirements (25 hours)</a:t>
            </a:r>
            <a:endParaRPr lang="en-US" sz="1700" dirty="0">
              <a:latin typeface="+mj-lt"/>
            </a:endParaRPr>
          </a:p>
          <a:p>
            <a:r>
              <a:rPr lang="en-US" sz="1700" dirty="0">
                <a:latin typeface="+mj-lt"/>
              </a:rPr>
              <a:t>	SPM 5116 	Strategic Management for Sport Organizations  </a:t>
            </a:r>
          </a:p>
          <a:p>
            <a:r>
              <a:rPr lang="en-US" sz="1700" dirty="0">
                <a:latin typeface="+mj-lt"/>
              </a:rPr>
              <a:t>	SPM 5308 	Marketing Sport  </a:t>
            </a:r>
          </a:p>
          <a:p>
            <a:r>
              <a:rPr lang="en-US" sz="1700" dirty="0">
                <a:latin typeface="+mj-lt"/>
              </a:rPr>
              <a:t>	SPM 5405 	Sport and the Media  </a:t>
            </a:r>
          </a:p>
          <a:p>
            <a:r>
              <a:rPr lang="en-US" sz="1700" dirty="0">
                <a:latin typeface="+mj-lt"/>
              </a:rPr>
              <a:t>	SPM 5726 	Issues in Sport Law </a:t>
            </a:r>
          </a:p>
          <a:p>
            <a:r>
              <a:rPr lang="en-US" sz="1700" dirty="0">
                <a:latin typeface="+mj-lt"/>
              </a:rPr>
              <a:t>	EDF 5400	Basic Descriptive and Inferential Statistics</a:t>
            </a:r>
          </a:p>
          <a:p>
            <a:r>
              <a:rPr lang="en-US" sz="1700" dirty="0">
                <a:latin typeface="+mj-lt"/>
              </a:rPr>
              <a:t>	EDF 5481	Methods of Educational Research (or other research methods course)</a:t>
            </a:r>
          </a:p>
          <a:p>
            <a:r>
              <a:rPr lang="en-US" sz="1700" dirty="0">
                <a:latin typeface="+mj-lt"/>
              </a:rPr>
              <a:t>	SPM 5971</a:t>
            </a:r>
            <a:r>
              <a:rPr lang="en-US" sz="1700" b="1" dirty="0">
                <a:latin typeface="+mj-lt"/>
              </a:rPr>
              <a:t> 	</a:t>
            </a:r>
            <a:r>
              <a:rPr lang="en-US" sz="1700" dirty="0">
                <a:latin typeface="+mj-lt"/>
              </a:rPr>
              <a:t>Thesis (6 hours)</a:t>
            </a:r>
          </a:p>
          <a:p>
            <a:r>
              <a:rPr lang="en-US" sz="1700" dirty="0">
                <a:latin typeface="+mj-lt"/>
              </a:rPr>
              <a:t>	SPM 8976 	Thesis Defense (0 hours)</a:t>
            </a:r>
          </a:p>
          <a:p>
            <a:r>
              <a:rPr lang="en-US" sz="1700" b="1" i="1" dirty="0">
                <a:latin typeface="+mj-lt"/>
              </a:rPr>
              <a:t> </a:t>
            </a:r>
          </a:p>
          <a:p>
            <a:r>
              <a:rPr lang="en-US" sz="1700" b="1" i="1" dirty="0">
                <a:latin typeface="+mj-lt"/>
              </a:rPr>
              <a:t>Electives (9 hours)</a:t>
            </a:r>
            <a:endParaRPr lang="en-US" sz="1700" dirty="0">
              <a:latin typeface="+mj-lt"/>
            </a:endParaRPr>
          </a:p>
          <a:p>
            <a:r>
              <a:rPr lang="en-US" sz="1700" dirty="0">
                <a:latin typeface="+mj-lt"/>
              </a:rPr>
              <a:t>PET 5735 	Advanced Coaching 		SPM 5027 	Diversity in Sport </a:t>
            </a:r>
          </a:p>
          <a:p>
            <a:r>
              <a:rPr lang="en-US" sz="1700" dirty="0">
                <a:latin typeface="+mj-lt"/>
              </a:rPr>
              <a:t>SPM 5106 	Facility Management in Sport 	SPM 5159 	Challenges in Sport Management </a:t>
            </a:r>
          </a:p>
          <a:p>
            <a:r>
              <a:rPr lang="en-US" sz="1700" dirty="0">
                <a:latin typeface="+mj-lt"/>
              </a:rPr>
              <a:t>SPM 5206 	Sport Sponsorship and Sales 	SPM 5605 	Sport Governance  </a:t>
            </a:r>
          </a:p>
          <a:p>
            <a:r>
              <a:rPr lang="en-US" sz="1700" dirty="0">
                <a:latin typeface="+mj-lt"/>
              </a:rPr>
              <a:t>SPM 5907 	Professional Development in Sport	SPM 5708</a:t>
            </a:r>
            <a:r>
              <a:rPr lang="en-US" sz="1700" b="1" dirty="0">
                <a:latin typeface="+mj-lt"/>
              </a:rPr>
              <a:t> 	</a:t>
            </a:r>
            <a:r>
              <a:rPr lang="en-US" sz="1700" dirty="0">
                <a:latin typeface="+mj-lt"/>
              </a:rPr>
              <a:t>Applied Sports Analytics</a:t>
            </a:r>
          </a:p>
          <a:p>
            <a:r>
              <a:rPr lang="en-US" sz="1700" dirty="0">
                <a:latin typeface="+mj-lt"/>
              </a:rPr>
              <a:t>SPM 6517 	Fundraising in Sport  		SPM 6932	Advanced Topics</a:t>
            </a:r>
          </a:p>
          <a:p>
            <a:endParaRPr lang="en-US" sz="1700" dirty="0">
              <a:latin typeface="+mj-lt"/>
            </a:endParaRPr>
          </a:p>
          <a:p>
            <a:r>
              <a:rPr lang="en-US" sz="1700" dirty="0">
                <a:latin typeface="+mj-lt"/>
              </a:rPr>
              <a:t>	SPM 5021  Global Sport Venues (International Program – Summer C) </a:t>
            </a:r>
          </a:p>
          <a:p>
            <a:r>
              <a:rPr lang="en-US" sz="1700" dirty="0">
                <a:latin typeface="+mj-lt"/>
              </a:rPr>
              <a:t>	SPM 5022  Global Issues in Sport Management (International Program – Summer C) </a:t>
            </a:r>
          </a:p>
          <a:p>
            <a:endParaRPr lang="en-US" dirty="0"/>
          </a:p>
        </p:txBody>
      </p:sp>
    </p:spTree>
    <p:extLst>
      <p:ext uri="{BB962C8B-B14F-4D97-AF65-F5344CB8AC3E}">
        <p14:creationId xmlns:p14="http://schemas.microsoft.com/office/powerpoint/2010/main" val="117849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7321-461D-1B4A-90B3-B1C3587E09A4}"/>
              </a:ext>
            </a:extLst>
          </p:cNvPr>
          <p:cNvSpPr>
            <a:spLocks noGrp="1"/>
          </p:cNvSpPr>
          <p:nvPr>
            <p:ph type="title"/>
          </p:nvPr>
        </p:nvSpPr>
        <p:spPr>
          <a:xfrm>
            <a:off x="609600" y="1232008"/>
            <a:ext cx="10972800" cy="972205"/>
          </a:xfrm>
        </p:spPr>
        <p:txBody>
          <a:bodyPr>
            <a:noAutofit/>
          </a:bodyPr>
          <a:lstStyle/>
          <a:p>
            <a:r>
              <a:rPr lang="en-US" sz="4000" b="1" dirty="0">
                <a:latin typeface="+mj-lt"/>
              </a:rPr>
              <a:t>JD/MS joint-degree in</a:t>
            </a:r>
            <a:br>
              <a:rPr lang="en-US" sz="4000" b="1" dirty="0">
                <a:latin typeface="+mj-lt"/>
              </a:rPr>
            </a:br>
            <a:r>
              <a:rPr lang="en-US" sz="4000" b="1" dirty="0">
                <a:latin typeface="+mj-lt"/>
              </a:rPr>
              <a:t>Law and Sport Management</a:t>
            </a:r>
          </a:p>
        </p:txBody>
      </p:sp>
      <p:sp>
        <p:nvSpPr>
          <p:cNvPr id="3" name="Content Placeholder 2">
            <a:extLst>
              <a:ext uri="{FF2B5EF4-FFF2-40B4-BE49-F238E27FC236}">
                <a16:creationId xmlns:a16="http://schemas.microsoft.com/office/drawing/2014/main" id="{7E92BA49-FACE-7E42-8EFC-66F01584B349}"/>
              </a:ext>
            </a:extLst>
          </p:cNvPr>
          <p:cNvSpPr>
            <a:spLocks noGrp="1"/>
          </p:cNvSpPr>
          <p:nvPr>
            <p:ph idx="1"/>
          </p:nvPr>
        </p:nvSpPr>
        <p:spPr>
          <a:xfrm>
            <a:off x="609600" y="2598979"/>
            <a:ext cx="10972800" cy="3323649"/>
          </a:xfrm>
        </p:spPr>
        <p:txBody>
          <a:bodyPr>
            <a:normAutofit/>
          </a:bodyPr>
          <a:lstStyle/>
          <a:p>
            <a:r>
              <a:rPr lang="en-US" sz="2800" dirty="0"/>
              <a:t>Students earn a </a:t>
            </a:r>
            <a:r>
              <a:rPr lang="en-US" sz="2800" b="1" dirty="0"/>
              <a:t>thesis-track</a:t>
            </a:r>
            <a:r>
              <a:rPr lang="en-US" sz="2800" dirty="0"/>
              <a:t> MS in Sport Management concurrently with their law degree</a:t>
            </a:r>
          </a:p>
          <a:p>
            <a:r>
              <a:rPr lang="en-US" sz="2800" dirty="0"/>
              <a:t>Reduced credit hours vs. completing both degrees separately</a:t>
            </a:r>
          </a:p>
          <a:p>
            <a:r>
              <a:rPr lang="en-US" sz="2800" dirty="0"/>
              <a:t>Apply to the Law School first</a:t>
            </a:r>
          </a:p>
          <a:p>
            <a:pPr lvl="1"/>
            <a:r>
              <a:rPr lang="en-US" sz="2266" dirty="0"/>
              <a:t>Year 1: Law</a:t>
            </a:r>
          </a:p>
          <a:p>
            <a:pPr lvl="1"/>
            <a:r>
              <a:rPr lang="en-US" sz="2266" dirty="0"/>
              <a:t>Year 2: Sport Management (24 credit hours)</a:t>
            </a:r>
          </a:p>
          <a:p>
            <a:pPr lvl="1"/>
            <a:r>
              <a:rPr lang="en-US" sz="2266" dirty="0"/>
              <a:t>Years 3 &amp; 4: Law (with continued work toward SM thesis if necessary)</a:t>
            </a:r>
          </a:p>
          <a:p>
            <a:endParaRPr lang="en-US" sz="2800" dirty="0"/>
          </a:p>
        </p:txBody>
      </p:sp>
    </p:spTree>
    <p:extLst>
      <p:ext uri="{BB962C8B-B14F-4D97-AF65-F5344CB8AC3E}">
        <p14:creationId xmlns:p14="http://schemas.microsoft.com/office/powerpoint/2010/main" val="351329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314246" y="607541"/>
            <a:ext cx="7772400" cy="1143000"/>
          </a:xfrm>
        </p:spPr>
        <p:txBody>
          <a:bodyPr>
            <a:normAutofit fontScale="90000"/>
          </a:bodyPr>
          <a:lstStyle/>
          <a:p>
            <a:pPr eaLnBrk="1" hangingPunct="1"/>
            <a:r>
              <a:rPr lang="en-US" b="1" dirty="0"/>
              <a:t>International Program</a:t>
            </a:r>
          </a:p>
        </p:txBody>
      </p:sp>
      <p:sp>
        <p:nvSpPr>
          <p:cNvPr id="21507" name="Rectangle 3"/>
          <p:cNvSpPr>
            <a:spLocks noGrp="1" noChangeArrowheads="1"/>
          </p:cNvSpPr>
          <p:nvPr>
            <p:ph type="body" sz="half" idx="1"/>
          </p:nvPr>
        </p:nvSpPr>
        <p:spPr>
          <a:xfrm>
            <a:off x="838200" y="1750541"/>
            <a:ext cx="10515600" cy="3021484"/>
          </a:xfrm>
        </p:spPr>
        <p:txBody>
          <a:bodyPr>
            <a:normAutofit/>
          </a:bodyPr>
          <a:lstStyle/>
          <a:p>
            <a:pPr eaLnBrk="1" hangingPunct="1">
              <a:lnSpc>
                <a:spcPct val="90000"/>
              </a:lnSpc>
              <a:buNone/>
            </a:pPr>
            <a:r>
              <a:rPr lang="en-US" sz="2400" b="1" dirty="0">
                <a:latin typeface="+mj-lt"/>
              </a:rPr>
              <a:t>GLOBAL SPORT MANAGEMENT</a:t>
            </a:r>
          </a:p>
          <a:p>
            <a:pPr eaLnBrk="1" hangingPunct="1">
              <a:lnSpc>
                <a:spcPct val="90000"/>
              </a:lnSpc>
            </a:pPr>
            <a:r>
              <a:rPr lang="en-US" sz="2400" dirty="0">
                <a:latin typeface="+mj-lt"/>
              </a:rPr>
              <a:t>Spain and London during second 6 weeks of summer semester</a:t>
            </a:r>
          </a:p>
          <a:p>
            <a:pPr eaLnBrk="1" hangingPunct="1">
              <a:lnSpc>
                <a:spcPct val="90000"/>
              </a:lnSpc>
            </a:pPr>
            <a:r>
              <a:rPr lang="en-US" sz="2400" dirty="0">
                <a:latin typeface="+mj-lt"/>
              </a:rPr>
              <a:t>Two Courses Offered (International Issues &amp; Sport Venues)</a:t>
            </a:r>
          </a:p>
          <a:p>
            <a:pPr>
              <a:lnSpc>
                <a:spcPct val="90000"/>
              </a:lnSpc>
            </a:pPr>
            <a:r>
              <a:rPr lang="en-US" sz="2400" dirty="0">
                <a:latin typeface="+mj-lt"/>
              </a:rPr>
              <a:t>Opportunities to see and volunteer at major European sporting events</a:t>
            </a:r>
          </a:p>
          <a:p>
            <a:pPr>
              <a:lnSpc>
                <a:spcPct val="90000"/>
              </a:lnSpc>
            </a:pPr>
            <a:r>
              <a:rPr lang="en-US" sz="2400" dirty="0">
                <a:latin typeface="+mj-lt"/>
              </a:rPr>
              <a:t>2002, 2003, 2005, 2006, 2007, 2008, 2009, 2010, 2011, 2012, 2014, 2015, 2016, 2017, 2018, 2019… and 2022!</a:t>
            </a:r>
          </a:p>
          <a:p>
            <a:pPr eaLnBrk="1" hangingPunct="1">
              <a:lnSpc>
                <a:spcPct val="90000"/>
              </a:lnSpc>
            </a:pPr>
            <a:r>
              <a:rPr lang="en-US" sz="2400" b="1" dirty="0">
                <a:latin typeface="+mj-lt"/>
              </a:rPr>
              <a:t>2023 – Applications being accepted</a:t>
            </a:r>
          </a:p>
        </p:txBody>
      </p:sp>
      <p:pic>
        <p:nvPicPr>
          <p:cNvPr id="2" name="Picture 1">
            <a:extLst>
              <a:ext uri="{FF2B5EF4-FFF2-40B4-BE49-F238E27FC236}">
                <a16:creationId xmlns:a16="http://schemas.microsoft.com/office/drawing/2014/main" id="{E7534D09-BCA7-734A-AF23-A0B7F3E8B2B9}"/>
              </a:ext>
            </a:extLst>
          </p:cNvPr>
          <p:cNvPicPr>
            <a:picLocks noChangeAspect="1"/>
          </p:cNvPicPr>
          <p:nvPr/>
        </p:nvPicPr>
        <p:blipFill>
          <a:blip r:embed="rId3"/>
          <a:stretch>
            <a:fillRect/>
          </a:stretch>
        </p:blipFill>
        <p:spPr>
          <a:xfrm>
            <a:off x="4980188" y="4772025"/>
            <a:ext cx="2440517" cy="1830388"/>
          </a:xfrm>
          <a:prstGeom prst="rect">
            <a:avLst/>
          </a:prstGeom>
        </p:spPr>
      </p:pic>
      <p:pic>
        <p:nvPicPr>
          <p:cNvPr id="7" name="Content Placeholder 6">
            <a:extLst>
              <a:ext uri="{FF2B5EF4-FFF2-40B4-BE49-F238E27FC236}">
                <a16:creationId xmlns:a16="http://schemas.microsoft.com/office/drawing/2014/main" id="{607569A0-D467-BE4D-B712-AF2D7B2C8AA0}"/>
              </a:ext>
            </a:extLst>
          </p:cNvPr>
          <p:cNvPicPr>
            <a:picLocks noGrp="1" noChangeAspect="1"/>
          </p:cNvPicPr>
          <p:nvPr>
            <p:ph sz="quarter" idx="2"/>
          </p:nvPr>
        </p:nvPicPr>
        <p:blipFill>
          <a:blip r:embed="rId4"/>
          <a:stretch>
            <a:fillRect/>
          </a:stretch>
        </p:blipFill>
        <p:spPr>
          <a:xfrm>
            <a:off x="2852823" y="4772025"/>
            <a:ext cx="1830388" cy="1830388"/>
          </a:xfrm>
        </p:spPr>
      </p:pic>
      <p:pic>
        <p:nvPicPr>
          <p:cNvPr id="8" name="Picture 7">
            <a:extLst>
              <a:ext uri="{FF2B5EF4-FFF2-40B4-BE49-F238E27FC236}">
                <a16:creationId xmlns:a16="http://schemas.microsoft.com/office/drawing/2014/main" id="{4DD26661-8BB5-1F48-98A9-656B7B760053}"/>
              </a:ext>
            </a:extLst>
          </p:cNvPr>
          <p:cNvPicPr>
            <a:picLocks noChangeAspect="1"/>
          </p:cNvPicPr>
          <p:nvPr/>
        </p:nvPicPr>
        <p:blipFill>
          <a:blip r:embed="rId5"/>
          <a:stretch>
            <a:fillRect/>
          </a:stretch>
        </p:blipFill>
        <p:spPr>
          <a:xfrm>
            <a:off x="7717682" y="4772026"/>
            <a:ext cx="1830388" cy="183038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7321-461D-1B4A-90B3-B1C3587E09A4}"/>
              </a:ext>
            </a:extLst>
          </p:cNvPr>
          <p:cNvSpPr>
            <a:spLocks noGrp="1"/>
          </p:cNvSpPr>
          <p:nvPr>
            <p:ph type="title"/>
          </p:nvPr>
        </p:nvSpPr>
        <p:spPr>
          <a:xfrm>
            <a:off x="609600" y="1122951"/>
            <a:ext cx="10972800" cy="972205"/>
          </a:xfrm>
        </p:spPr>
        <p:txBody>
          <a:bodyPr>
            <a:noAutofit/>
          </a:bodyPr>
          <a:lstStyle/>
          <a:p>
            <a:r>
              <a:rPr lang="en-US" sz="4400" b="1" dirty="0">
                <a:latin typeface="+mj-lt"/>
              </a:rPr>
              <a:t>Application Process</a:t>
            </a:r>
          </a:p>
        </p:txBody>
      </p:sp>
      <p:sp>
        <p:nvSpPr>
          <p:cNvPr id="3" name="Content Placeholder 2">
            <a:extLst>
              <a:ext uri="{FF2B5EF4-FFF2-40B4-BE49-F238E27FC236}">
                <a16:creationId xmlns:a16="http://schemas.microsoft.com/office/drawing/2014/main" id="{7E92BA49-FACE-7E42-8EFC-66F01584B349}"/>
              </a:ext>
            </a:extLst>
          </p:cNvPr>
          <p:cNvSpPr>
            <a:spLocks noGrp="1"/>
          </p:cNvSpPr>
          <p:nvPr>
            <p:ph idx="1"/>
          </p:nvPr>
        </p:nvSpPr>
        <p:spPr>
          <a:xfrm>
            <a:off x="609600" y="2451737"/>
            <a:ext cx="10972800" cy="3323649"/>
          </a:xfrm>
        </p:spPr>
        <p:txBody>
          <a:bodyPr>
            <a:normAutofit fontScale="85000" lnSpcReduction="10000"/>
          </a:bodyPr>
          <a:lstStyle/>
          <a:p>
            <a:r>
              <a:rPr lang="en-US" sz="2800" dirty="0"/>
              <a:t>Fall only for MS and PhD programs</a:t>
            </a:r>
          </a:p>
          <a:p>
            <a:r>
              <a:rPr lang="en-US" sz="2800" dirty="0"/>
              <a:t>Final Deadline: June 1</a:t>
            </a:r>
          </a:p>
          <a:p>
            <a:r>
              <a:rPr lang="en-US" sz="2800" dirty="0"/>
              <a:t>Rolling admissions decisions – Apply early for assistantship consideration!</a:t>
            </a:r>
          </a:p>
          <a:p>
            <a:r>
              <a:rPr lang="en-US" sz="2800" dirty="0"/>
              <a:t>Requirements:</a:t>
            </a:r>
          </a:p>
          <a:p>
            <a:pPr lvl="1"/>
            <a:r>
              <a:rPr lang="en-US" sz="2266" dirty="0"/>
              <a:t>Resume</a:t>
            </a:r>
          </a:p>
          <a:p>
            <a:pPr lvl="1"/>
            <a:r>
              <a:rPr lang="en-US" sz="2266" dirty="0"/>
              <a:t>Statement of Purpose</a:t>
            </a:r>
          </a:p>
          <a:p>
            <a:pPr lvl="1"/>
            <a:r>
              <a:rPr lang="en-US" sz="2266" dirty="0"/>
              <a:t>3 Letters of Recommendation</a:t>
            </a:r>
          </a:p>
          <a:p>
            <a:pPr lvl="1"/>
            <a:r>
              <a:rPr lang="en-US" sz="2266" dirty="0"/>
              <a:t>Transcripts (unofficial is OK for application review)</a:t>
            </a:r>
          </a:p>
          <a:p>
            <a:pPr lvl="1"/>
            <a:r>
              <a:rPr lang="en-US" sz="2266" dirty="0">
                <a:solidFill>
                  <a:schemeClr val="bg1">
                    <a:lumMod val="65000"/>
                  </a:schemeClr>
                </a:solidFill>
              </a:rPr>
              <a:t>GRE (waived through 2027)</a:t>
            </a:r>
          </a:p>
        </p:txBody>
      </p:sp>
    </p:spTree>
    <p:extLst>
      <p:ext uri="{BB962C8B-B14F-4D97-AF65-F5344CB8AC3E}">
        <p14:creationId xmlns:p14="http://schemas.microsoft.com/office/powerpoint/2010/main" val="251947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7321-461D-1B4A-90B3-B1C3587E09A4}"/>
              </a:ext>
            </a:extLst>
          </p:cNvPr>
          <p:cNvSpPr>
            <a:spLocks noGrp="1"/>
          </p:cNvSpPr>
          <p:nvPr>
            <p:ph type="title"/>
          </p:nvPr>
        </p:nvSpPr>
        <p:spPr>
          <a:xfrm>
            <a:off x="609600" y="1122951"/>
            <a:ext cx="10972800" cy="972205"/>
          </a:xfrm>
        </p:spPr>
        <p:txBody>
          <a:bodyPr>
            <a:noAutofit/>
          </a:bodyPr>
          <a:lstStyle/>
          <a:p>
            <a:r>
              <a:rPr lang="en-US" sz="4400" b="1" dirty="0">
                <a:latin typeface="+mj-lt"/>
              </a:rPr>
              <a:t>Funding Opportunities</a:t>
            </a:r>
          </a:p>
        </p:txBody>
      </p:sp>
      <p:sp>
        <p:nvSpPr>
          <p:cNvPr id="4" name="Content Placeholder 5">
            <a:extLst>
              <a:ext uri="{FF2B5EF4-FFF2-40B4-BE49-F238E27FC236}">
                <a16:creationId xmlns:a16="http://schemas.microsoft.com/office/drawing/2014/main" id="{3702B478-510C-994C-B212-2039E2FB8650}"/>
              </a:ext>
            </a:extLst>
          </p:cNvPr>
          <p:cNvSpPr>
            <a:spLocks noGrp="1"/>
          </p:cNvSpPr>
          <p:nvPr>
            <p:ph idx="1"/>
          </p:nvPr>
        </p:nvSpPr>
        <p:spPr>
          <a:xfrm>
            <a:off x="992698" y="2397155"/>
            <a:ext cx="4829263" cy="3164746"/>
          </a:xfrm>
        </p:spPr>
        <p:txBody>
          <a:bodyPr>
            <a:normAutofit/>
          </a:bodyPr>
          <a:lstStyle/>
          <a:p>
            <a:pPr marL="0" indent="0">
              <a:buNone/>
            </a:pPr>
            <a:r>
              <a:rPr lang="en-US" sz="2000" b="1" dirty="0"/>
              <a:t>Department Teaching Assistantships</a:t>
            </a:r>
          </a:p>
          <a:p>
            <a:r>
              <a:rPr lang="en-US" sz="2000" dirty="0"/>
              <a:t>Lifetime Activity Program (LAP)</a:t>
            </a:r>
          </a:p>
          <a:p>
            <a:r>
              <a:rPr lang="en-US" sz="2000" dirty="0"/>
              <a:t>9- or 12-credit hour tuition waiver</a:t>
            </a:r>
          </a:p>
          <a:p>
            <a:r>
              <a:rPr lang="en-US" sz="2000" dirty="0"/>
              <a:t>Teaching and/or office duties</a:t>
            </a:r>
          </a:p>
          <a:p>
            <a:r>
              <a:rPr lang="en-US" sz="2000" dirty="0"/>
              <a:t>Approximately 10 hours per week</a:t>
            </a:r>
          </a:p>
          <a:p>
            <a:r>
              <a:rPr lang="en-US" sz="2000" dirty="0"/>
              <a:t>Most offers start in Fall term</a:t>
            </a:r>
          </a:p>
          <a:p>
            <a:r>
              <a:rPr lang="en-US" sz="2000" dirty="0"/>
              <a:t>Apply early! (February/March)</a:t>
            </a:r>
          </a:p>
          <a:p>
            <a:r>
              <a:rPr lang="en-US" sz="2000" dirty="0"/>
              <a:t>Separate assistantship application</a:t>
            </a:r>
          </a:p>
          <a:p>
            <a:endParaRPr lang="en-US" sz="2000" dirty="0"/>
          </a:p>
        </p:txBody>
      </p:sp>
      <p:sp>
        <p:nvSpPr>
          <p:cNvPr id="5" name="Content Placeholder 5">
            <a:extLst>
              <a:ext uri="{FF2B5EF4-FFF2-40B4-BE49-F238E27FC236}">
                <a16:creationId xmlns:a16="http://schemas.microsoft.com/office/drawing/2014/main" id="{11EBF175-D05F-FC49-B912-88A1C599748E}"/>
              </a:ext>
            </a:extLst>
          </p:cNvPr>
          <p:cNvSpPr txBox="1">
            <a:spLocks/>
          </p:cNvSpPr>
          <p:nvPr/>
        </p:nvSpPr>
        <p:spPr>
          <a:xfrm>
            <a:off x="6370040" y="2399251"/>
            <a:ext cx="4829263" cy="3055689"/>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2000" b="1" dirty="0"/>
              <a:t>Athletics “GA” Positions</a:t>
            </a:r>
          </a:p>
          <a:p>
            <a:r>
              <a:rPr lang="en-US" sz="2000" dirty="0"/>
              <a:t>May be paid or volunteer positions</a:t>
            </a:r>
          </a:p>
          <a:p>
            <a:r>
              <a:rPr lang="en-US" sz="2000" dirty="0"/>
              <a:t>Completely separate from SM department TA positions</a:t>
            </a:r>
          </a:p>
          <a:p>
            <a:r>
              <a:rPr lang="en-US" sz="2000" dirty="0"/>
              <a:t>May be counted for course credit</a:t>
            </a:r>
          </a:p>
          <a:p>
            <a:r>
              <a:rPr lang="en-US" sz="2000" dirty="0"/>
              <a:t>Contact Athletics directly to inquire about available positions &amp; process</a:t>
            </a:r>
          </a:p>
          <a:p>
            <a:r>
              <a:rPr lang="en-US" sz="2000" u="sng" dirty="0" err="1"/>
              <a:t>Seminoles.com</a:t>
            </a:r>
            <a:r>
              <a:rPr lang="en-US" sz="2000" u="sng" dirty="0"/>
              <a:t>/staff-directory</a:t>
            </a:r>
          </a:p>
          <a:p>
            <a:endParaRPr lang="en-US" sz="2000" dirty="0"/>
          </a:p>
        </p:txBody>
      </p:sp>
      <p:cxnSp>
        <p:nvCxnSpPr>
          <p:cNvPr id="7" name="Straight Connector 6">
            <a:extLst>
              <a:ext uri="{FF2B5EF4-FFF2-40B4-BE49-F238E27FC236}">
                <a16:creationId xmlns:a16="http://schemas.microsoft.com/office/drawing/2014/main" id="{3C9B9B3D-ABE3-C84C-B172-B400C2808EDF}"/>
              </a:ext>
            </a:extLst>
          </p:cNvPr>
          <p:cNvCxnSpPr/>
          <p:nvPr/>
        </p:nvCxnSpPr>
        <p:spPr>
          <a:xfrm>
            <a:off x="6096000" y="2390862"/>
            <a:ext cx="0" cy="304520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8063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4294967295"/>
          </p:nvPr>
        </p:nvSpPr>
        <p:spPr>
          <a:xfrm>
            <a:off x="2705100" y="1456473"/>
            <a:ext cx="6781800" cy="1828800"/>
          </a:xfrm>
        </p:spPr>
        <p:txBody>
          <a:bodyPr>
            <a:normAutofit/>
          </a:bodyPr>
          <a:lstStyle/>
          <a:p>
            <a:pPr marL="0" indent="0" algn="ctr">
              <a:buNone/>
            </a:pPr>
            <a:r>
              <a:rPr lang="en-US" sz="5400" dirty="0">
                <a:latin typeface="Calibri" panose="020F0502020204030204" pitchFamily="34" charset="0"/>
                <a:cs typeface="Calibri" panose="020F0502020204030204" pitchFamily="34" charset="0"/>
              </a:rPr>
              <a:t>Q &amp; A</a:t>
            </a:r>
          </a:p>
          <a:p>
            <a:pPr marL="0" indent="0" algn="ctr">
              <a:buNone/>
            </a:pPr>
            <a:r>
              <a:rPr lang="en-US" sz="1600" dirty="0">
                <a:latin typeface="Calibri" panose="020F0502020204030204" pitchFamily="34" charset="0"/>
                <a:cs typeface="Calibri" panose="020F0502020204030204" pitchFamily="34" charset="0"/>
              </a:rPr>
              <a:t>with</a:t>
            </a:r>
          </a:p>
          <a:p>
            <a:pPr marL="0" indent="0" algn="ctr">
              <a:buNone/>
            </a:pPr>
            <a:r>
              <a:rPr lang="en-US" sz="2800" dirty="0">
                <a:latin typeface="Calibri" panose="020F0502020204030204" pitchFamily="34" charset="0"/>
                <a:cs typeface="Calibri" panose="020F0502020204030204" pitchFamily="34" charset="0"/>
              </a:rPr>
              <a:t>Dr. Amy Kim</a:t>
            </a:r>
          </a:p>
        </p:txBody>
      </p:sp>
      <p:pic>
        <p:nvPicPr>
          <p:cNvPr id="5" name="Picture 4">
            <a:extLst>
              <a:ext uri="{FF2B5EF4-FFF2-40B4-BE49-F238E27FC236}">
                <a16:creationId xmlns:a16="http://schemas.microsoft.com/office/drawing/2014/main" id="{295F60FA-7959-7149-A15F-E002114AB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957512"/>
            <a:ext cx="6400800" cy="2346611"/>
          </a:xfrm>
          <a:prstGeom prst="rect">
            <a:avLst/>
          </a:prstGeom>
        </p:spPr>
      </p:pic>
    </p:spTree>
    <p:extLst>
      <p:ext uri="{BB962C8B-B14F-4D97-AF65-F5344CB8AC3E}">
        <p14:creationId xmlns:p14="http://schemas.microsoft.com/office/powerpoint/2010/main" val="150512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13303" y="1104045"/>
            <a:ext cx="5638800" cy="2087880"/>
          </a:xfrm>
        </p:spPr>
        <p:txBody>
          <a:bodyPr>
            <a:normAutofit/>
          </a:bodyPr>
          <a:lstStyle/>
          <a:p>
            <a:r>
              <a:rPr lang="en-US" sz="3700" b="1">
                <a:latin typeface="+mj-lt"/>
              </a:rPr>
              <a:t>Dr. Amy Chan Hyung Kim</a:t>
            </a:r>
            <a:br>
              <a:rPr lang="en-US" sz="3700" b="1">
                <a:latin typeface="+mj-lt"/>
              </a:rPr>
            </a:br>
            <a:r>
              <a:rPr lang="en-US" sz="2650" b="1">
                <a:latin typeface="+mj-lt"/>
              </a:rPr>
              <a:t>Associate Professor</a:t>
            </a:r>
            <a:br>
              <a:rPr lang="en-US" sz="2650" b="1">
                <a:latin typeface="+mj-lt"/>
              </a:rPr>
            </a:br>
            <a:r>
              <a:rPr lang="en-US" sz="2650" b="1">
                <a:latin typeface="+mj-lt"/>
              </a:rPr>
              <a:t>Co Director, Center for SHED</a:t>
            </a:r>
            <a:br>
              <a:rPr lang="en-US" sz="2650" b="1">
                <a:latin typeface="+mj-lt"/>
              </a:rPr>
            </a:br>
            <a:r>
              <a:rPr lang="en-US" sz="2650" b="1" i="1">
                <a:latin typeface="+mj-lt"/>
              </a:rPr>
              <a:t>Management in Sport for Health</a:t>
            </a:r>
            <a:endParaRPr lang="en-US" sz="2650" b="1">
              <a:latin typeface="+mj-lt"/>
            </a:endParaRPr>
          </a:p>
        </p:txBody>
      </p:sp>
      <p:sp>
        <p:nvSpPr>
          <p:cNvPr id="9" name="Rectangle 3"/>
          <p:cNvSpPr txBox="1">
            <a:spLocks noChangeArrowheads="1"/>
          </p:cNvSpPr>
          <p:nvPr/>
        </p:nvSpPr>
        <p:spPr bwMode="auto">
          <a:xfrm>
            <a:off x="297365" y="3323053"/>
            <a:ext cx="11894635" cy="3316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09585" eaLnBrk="1" hangingPunct="1">
              <a:lnSpc>
                <a:spcPct val="90000"/>
              </a:lnSpc>
              <a:buNone/>
            </a:pPr>
            <a:r>
              <a:rPr lang="en-US" sz="2000" b="1" u="sng">
                <a:solidFill>
                  <a:prstClr val="black"/>
                </a:solidFill>
                <a:latin typeface="Arial"/>
              </a:rPr>
              <a:t>Career Highlights:</a:t>
            </a:r>
            <a:endParaRPr lang="en-US" sz="2000" b="1">
              <a:solidFill>
                <a:srgbClr val="800000"/>
              </a:solidFill>
              <a:latin typeface="Arial"/>
            </a:endParaRPr>
          </a:p>
          <a:p>
            <a:pPr marL="0" indent="0" defTabSz="609585" eaLnBrk="1" hangingPunct="1">
              <a:lnSpc>
                <a:spcPct val="90000"/>
              </a:lnSpc>
              <a:buNone/>
            </a:pPr>
            <a:r>
              <a:rPr lang="en-US" sz="2000" b="1">
                <a:solidFill>
                  <a:srgbClr val="800000"/>
                </a:solidFill>
                <a:latin typeface="Arial"/>
              </a:rPr>
              <a:t>Degrees: Yonsei University (B.S.)</a:t>
            </a:r>
            <a:endParaRPr lang="en-US">
              <a:cs typeface="Times New Roman"/>
            </a:endParaRPr>
          </a:p>
          <a:p>
            <a:pPr marL="0" indent="0" defTabSz="609585">
              <a:lnSpc>
                <a:spcPct val="90000"/>
              </a:lnSpc>
              <a:buNone/>
            </a:pPr>
            <a:r>
              <a:rPr lang="en-US" sz="2000" b="1">
                <a:solidFill>
                  <a:srgbClr val="800000"/>
                </a:solidFill>
                <a:latin typeface="Arial"/>
                <a:cs typeface="Arial"/>
              </a:rPr>
              <a:t>                 The Ohio State University (M.A., Ph.D.)</a:t>
            </a:r>
            <a:endParaRPr lang="en-US" sz="2000" b="1">
              <a:solidFill>
                <a:srgbClr val="800000"/>
              </a:solidFill>
              <a:latin typeface="Arial"/>
            </a:endParaRPr>
          </a:p>
          <a:p>
            <a:pPr marL="1885315" indent="-1885315" defTabSz="609585" eaLnBrk="1" hangingPunct="1">
              <a:lnSpc>
                <a:spcPct val="90000"/>
              </a:lnSpc>
              <a:buNone/>
            </a:pPr>
            <a:r>
              <a:rPr lang="en-US" sz="2000" b="1">
                <a:solidFill>
                  <a:prstClr val="black"/>
                </a:solidFill>
                <a:latin typeface="Arial"/>
              </a:rPr>
              <a:t>Work experience</a:t>
            </a:r>
            <a:r>
              <a:rPr lang="en-US" sz="2000">
                <a:solidFill>
                  <a:prstClr val="black"/>
                </a:solidFill>
                <a:latin typeface="Arial"/>
              </a:rPr>
              <a:t>: Ski instructor, PE teacher, Event manager</a:t>
            </a:r>
            <a:endParaRPr lang="en-US" sz="2000">
              <a:solidFill>
                <a:prstClr val="black"/>
              </a:solidFill>
              <a:latin typeface="Arial"/>
              <a:cs typeface="Arial"/>
            </a:endParaRPr>
          </a:p>
          <a:p>
            <a:pPr marL="970915" indent="-970915" defTabSz="609585" eaLnBrk="1" hangingPunct="1">
              <a:lnSpc>
                <a:spcPct val="90000"/>
              </a:lnSpc>
              <a:buNone/>
            </a:pPr>
            <a:r>
              <a:rPr lang="en-US" sz="2000" b="1">
                <a:solidFill>
                  <a:prstClr val="black"/>
                </a:solidFill>
                <a:latin typeface="Arial"/>
              </a:rPr>
              <a:t>Courses Taught: </a:t>
            </a:r>
            <a:r>
              <a:rPr lang="en-US" sz="2000">
                <a:solidFill>
                  <a:prstClr val="black"/>
                </a:solidFill>
                <a:latin typeface="Arial"/>
              </a:rPr>
              <a:t>HRM in Sport, Facility &amp; Event Management, Strategic Management, Research Methods</a:t>
            </a:r>
            <a:endParaRPr lang="en-US" sz="2000">
              <a:solidFill>
                <a:prstClr val="black"/>
              </a:solidFill>
              <a:latin typeface="Arial"/>
              <a:cs typeface="Arial"/>
            </a:endParaRPr>
          </a:p>
          <a:p>
            <a:pPr marL="1885315" indent="-1885315" defTabSz="609585" eaLnBrk="1" hangingPunct="1">
              <a:lnSpc>
                <a:spcPct val="90000"/>
              </a:lnSpc>
              <a:buNone/>
            </a:pPr>
            <a:r>
              <a:rPr lang="en-US" sz="2000" b="1">
                <a:solidFill>
                  <a:prstClr val="black"/>
                </a:solidFill>
                <a:latin typeface="Arial"/>
              </a:rPr>
              <a:t>Areas of Interest: </a:t>
            </a:r>
            <a:r>
              <a:rPr lang="en-US" sz="2000">
                <a:solidFill>
                  <a:prstClr val="black"/>
                </a:solidFill>
                <a:latin typeface="Arial"/>
              </a:rPr>
              <a:t>Effectiveness of sport participation on individual’s social and psychological/mental health; evidence-based interventions to promote sport participation and participants’ health and well-being</a:t>
            </a:r>
            <a:endParaRPr lang="en-US" sz="2000" b="1">
              <a:solidFill>
                <a:prstClr val="black"/>
              </a:solidFill>
              <a:latin typeface="Arial"/>
              <a:cs typeface="Arial"/>
            </a:endParaRPr>
          </a:p>
          <a:p>
            <a:pPr marL="0" indent="0" defTabSz="609585" eaLnBrk="1" hangingPunct="1">
              <a:lnSpc>
                <a:spcPct val="90000"/>
              </a:lnSpc>
              <a:buNone/>
            </a:pPr>
            <a:r>
              <a:rPr lang="en-US" sz="2000" b="1">
                <a:latin typeface="Arial"/>
              </a:rPr>
              <a:t>Sport background</a:t>
            </a:r>
            <a:r>
              <a:rPr lang="en-US" sz="2000">
                <a:latin typeface="Arial"/>
              </a:rPr>
              <a:t>: Tennis, Ski, Team sports, and Racquet sports</a:t>
            </a:r>
            <a:endParaRPr lang="en-US" sz="2000">
              <a:latin typeface="Arial"/>
              <a:cs typeface="Arial"/>
            </a:endParaRPr>
          </a:p>
          <a:p>
            <a:pPr marL="0" indent="0" defTabSz="609585" eaLnBrk="1" hangingPunct="1">
              <a:lnSpc>
                <a:spcPct val="90000"/>
              </a:lnSpc>
              <a:buNone/>
            </a:pPr>
            <a:endParaRPr lang="en-US" sz="2000" b="1">
              <a:solidFill>
                <a:prstClr val="black"/>
              </a:solidFill>
              <a:latin typeface="Arial"/>
            </a:endParaRPr>
          </a:p>
        </p:txBody>
      </p:sp>
      <p:pic>
        <p:nvPicPr>
          <p:cNvPr id="2" name="Picture 2">
            <a:extLst>
              <a:ext uri="{FF2B5EF4-FFF2-40B4-BE49-F238E27FC236}">
                <a16:creationId xmlns:a16="http://schemas.microsoft.com/office/drawing/2014/main" id="{A6DD2A0E-63C0-5732-8D90-00DBEC70B3C7}"/>
              </a:ext>
            </a:extLst>
          </p:cNvPr>
          <p:cNvPicPr>
            <a:picLocks noChangeAspect="1"/>
          </p:cNvPicPr>
          <p:nvPr/>
        </p:nvPicPr>
        <p:blipFill>
          <a:blip r:embed="rId3"/>
          <a:stretch>
            <a:fillRect/>
          </a:stretch>
        </p:blipFill>
        <p:spPr>
          <a:xfrm>
            <a:off x="446544" y="880924"/>
            <a:ext cx="2044700" cy="2320400"/>
          </a:xfrm>
          <a:prstGeom prst="rect">
            <a:avLst/>
          </a:prstGeom>
        </p:spPr>
      </p:pic>
    </p:spTree>
    <p:extLst>
      <p:ext uri="{BB962C8B-B14F-4D97-AF65-F5344CB8AC3E}">
        <p14:creationId xmlns:p14="http://schemas.microsoft.com/office/powerpoint/2010/main" val="340999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4294967295"/>
          </p:nvPr>
        </p:nvSpPr>
        <p:spPr>
          <a:xfrm>
            <a:off x="2705100" y="1456473"/>
            <a:ext cx="6781800" cy="2125626"/>
          </a:xfrm>
        </p:spPr>
        <p:txBody>
          <a:bodyPr>
            <a:normAutofit fontScale="70000" lnSpcReduction="20000"/>
          </a:bodyPr>
          <a:lstStyle/>
          <a:p>
            <a:pPr marL="0" indent="0" algn="ctr">
              <a:buNone/>
            </a:pPr>
            <a:r>
              <a:rPr lang="en-US" sz="5400" b="1" dirty="0">
                <a:latin typeface="Calibri" panose="020F0502020204030204" pitchFamily="34" charset="0"/>
                <a:cs typeface="Calibri" panose="020F0502020204030204" pitchFamily="34" charset="0"/>
              </a:rPr>
              <a:t>Contact us!</a:t>
            </a:r>
          </a:p>
          <a:p>
            <a:pPr marL="0" indent="0" algn="ctr">
              <a:buNone/>
            </a:pPr>
            <a:r>
              <a:rPr lang="en-US" sz="3600" dirty="0">
                <a:latin typeface="Calibri" panose="020F0502020204030204" pitchFamily="34" charset="0"/>
                <a:cs typeface="Calibri" panose="020F0502020204030204" pitchFamily="34" charset="0"/>
              </a:rPr>
              <a:t>Jeff Hoh</a:t>
            </a:r>
          </a:p>
          <a:p>
            <a:pPr marL="0" indent="0" algn="ctr">
              <a:buNone/>
            </a:pPr>
            <a:r>
              <a:rPr lang="en-US" sz="3600" dirty="0">
                <a:latin typeface="Calibri" panose="020F0502020204030204" pitchFamily="34" charset="0"/>
                <a:cs typeface="Calibri" panose="020F0502020204030204" pitchFamily="34" charset="0"/>
              </a:rPr>
              <a:t>jhoh@fsu.edu</a:t>
            </a:r>
          </a:p>
          <a:p>
            <a:pPr marL="0" indent="0" algn="ctr">
              <a:buNone/>
            </a:pPr>
            <a:r>
              <a:rPr lang="en-US" sz="3600" dirty="0">
                <a:latin typeface="Calibri" panose="020F0502020204030204" pitchFamily="34" charset="0"/>
                <a:cs typeface="Calibri" panose="020F0502020204030204" pitchFamily="34" charset="0"/>
              </a:rPr>
              <a:t>850-644-0577</a:t>
            </a:r>
          </a:p>
          <a:p>
            <a:pPr marL="0" indent="0" algn="ctr">
              <a:buNone/>
            </a:pPr>
            <a:r>
              <a:rPr lang="en-US" sz="3600" dirty="0">
                <a:latin typeface="Calibri" panose="020F0502020204030204" pitchFamily="34" charset="0"/>
                <a:cs typeface="Calibri" panose="020F0502020204030204" pitchFamily="34" charset="0"/>
              </a:rPr>
              <a:t>Or stop by in Tully Gym, room 1004</a:t>
            </a:r>
          </a:p>
        </p:txBody>
      </p:sp>
      <p:pic>
        <p:nvPicPr>
          <p:cNvPr id="5" name="Picture 4">
            <a:extLst>
              <a:ext uri="{FF2B5EF4-FFF2-40B4-BE49-F238E27FC236}">
                <a16:creationId xmlns:a16="http://schemas.microsoft.com/office/drawing/2014/main" id="{295F60FA-7959-7149-A15F-E002114AB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957512"/>
            <a:ext cx="6400800" cy="2346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7E72EB-49DA-DD45-9E6C-FFA96B0A4950}"/>
              </a:ext>
            </a:extLst>
          </p:cNvPr>
          <p:cNvPicPr>
            <a:picLocks noChangeAspect="1"/>
          </p:cNvPicPr>
          <p:nvPr/>
        </p:nvPicPr>
        <p:blipFill rotWithShape="1">
          <a:blip r:embed="rId3"/>
          <a:srcRect t="9341" b="12534"/>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EE9CD167-83A1-514A-BCDB-3932F70912A4}"/>
              </a:ext>
            </a:extLst>
          </p:cNvPr>
          <p:cNvSpPr>
            <a:spLocks noGrp="1"/>
          </p:cNvSpPr>
          <p:nvPr>
            <p:ph type="subTitle" idx="1"/>
          </p:nvPr>
        </p:nvSpPr>
        <p:spPr>
          <a:xfrm>
            <a:off x="841249" y="5543643"/>
            <a:ext cx="8856058" cy="479701"/>
          </a:xfrm>
        </p:spPr>
        <p:txBody>
          <a:bodyPr>
            <a:normAutofit/>
          </a:bodyPr>
          <a:lstStyle/>
          <a:p>
            <a:pPr algn="l"/>
            <a:r>
              <a:rPr lang="en-US" sz="2000" dirty="0">
                <a:solidFill>
                  <a:srgbClr val="FFFFFF"/>
                </a:solidFill>
              </a:rPr>
              <a:t>The start of something special….</a:t>
            </a:r>
          </a:p>
        </p:txBody>
      </p:sp>
      <p:sp>
        <p:nvSpPr>
          <p:cNvPr id="2" name="Title 1">
            <a:extLst>
              <a:ext uri="{FF2B5EF4-FFF2-40B4-BE49-F238E27FC236}">
                <a16:creationId xmlns:a16="http://schemas.microsoft.com/office/drawing/2014/main" id="{B23AE39D-CBDD-5E45-B5CE-ABC8B2BD0FF8}"/>
              </a:ext>
            </a:extLst>
          </p:cNvPr>
          <p:cNvSpPr>
            <a:spLocks noGrp="1"/>
          </p:cNvSpPr>
          <p:nvPr>
            <p:ph type="ctrTitle"/>
          </p:nvPr>
        </p:nvSpPr>
        <p:spPr>
          <a:xfrm>
            <a:off x="841248" y="4199861"/>
            <a:ext cx="8856059" cy="1336826"/>
          </a:xfrm>
        </p:spPr>
        <p:txBody>
          <a:bodyPr>
            <a:normAutofit/>
          </a:bodyPr>
          <a:lstStyle/>
          <a:p>
            <a:pPr algn="l"/>
            <a:r>
              <a:rPr lang="en-US" sz="4200">
                <a:solidFill>
                  <a:srgbClr val="FFFFFF"/>
                </a:solidFill>
              </a:rPr>
              <a:t>The FSU Sport Management Graduate Experience</a:t>
            </a:r>
          </a:p>
        </p:txBody>
      </p:sp>
      <p:sp>
        <p:nvSpPr>
          <p:cNvPr id="6" name="Slide Number Placeholder 5">
            <a:extLst>
              <a:ext uri="{FF2B5EF4-FFF2-40B4-BE49-F238E27FC236}">
                <a16:creationId xmlns:a16="http://schemas.microsoft.com/office/drawing/2014/main" id="{108E646A-F76D-B846-BAFB-ECC9C9A1CFEA}"/>
              </a:ext>
            </a:extLst>
          </p:cNvPr>
          <p:cNvSpPr>
            <a:spLocks noGrp="1"/>
          </p:cNvSpPr>
          <p:nvPr>
            <p:ph type="sldNum" sz="quarter" idx="12"/>
          </p:nvPr>
        </p:nvSpPr>
        <p:spPr>
          <a:xfrm>
            <a:off x="8613648" y="6355080"/>
            <a:ext cx="2743200" cy="365125"/>
          </a:xfrm>
        </p:spPr>
        <p:txBody>
          <a:bodyPr>
            <a:normAutofit/>
          </a:bodyPr>
          <a:lstStyle/>
          <a:p>
            <a:pPr>
              <a:spcAft>
                <a:spcPts val="600"/>
              </a:spcAft>
            </a:pPr>
            <a:fld id="{81D2C36F-4504-47C0-B82F-A167342A2754}" type="slidenum">
              <a:rPr lang="en-US">
                <a:solidFill>
                  <a:srgbClr val="FFFFFF"/>
                </a:solidFill>
              </a:rPr>
              <a:pPr>
                <a:spcAft>
                  <a:spcPts val="600"/>
                </a:spcAft>
              </a:pPr>
              <a:t>3</a:t>
            </a:fld>
            <a:endParaRPr lang="en-US">
              <a:solidFill>
                <a:srgbClr val="FFFFFF"/>
              </a:solidFill>
            </a:endParaRPr>
          </a:p>
        </p:txBody>
      </p:sp>
    </p:spTree>
    <p:extLst>
      <p:ext uri="{BB962C8B-B14F-4D97-AF65-F5344CB8AC3E}">
        <p14:creationId xmlns:p14="http://schemas.microsoft.com/office/powerpoint/2010/main" val="282130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A0599F-07A9-D741-821D-023DFCF5ADEF}"/>
              </a:ext>
            </a:extLst>
          </p:cNvPr>
          <p:cNvPicPr>
            <a:picLocks noGrp="1" noChangeAspect="1"/>
          </p:cNvPicPr>
          <p:nvPr>
            <p:ph type="pic" idx="1"/>
          </p:nvPr>
        </p:nvPicPr>
        <p:blipFill rotWithShape="1">
          <a:blip r:embed="rId3"/>
          <a:srcRect t="24464" r="-2" b="656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group of people sitting in a room&#10;&#10;Description automatically generated with low confidence">
            <a:extLst>
              <a:ext uri="{FF2B5EF4-FFF2-40B4-BE49-F238E27FC236}">
                <a16:creationId xmlns:a16="http://schemas.microsoft.com/office/drawing/2014/main" id="{2A90E4B7-8AA4-0B4E-9501-FDE49FBEFD4F}"/>
              </a:ext>
            </a:extLst>
          </p:cNvPr>
          <p:cNvPicPr>
            <a:picLocks noChangeAspect="1"/>
          </p:cNvPicPr>
          <p:nvPr/>
        </p:nvPicPr>
        <p:blipFill rotWithShape="1">
          <a:blip r:embed="rId4"/>
          <a:srcRect t="25661" r="-2" b="536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a:solidFill>
                  <a:schemeClr val="tx1"/>
                </a:solidFill>
                <a:latin typeface="+mj-lt"/>
                <a:ea typeface="+mj-ea"/>
                <a:cs typeface="+mj-cs"/>
              </a:rPr>
              <a:t>Quality Instruction</a:t>
            </a:r>
          </a:p>
        </p:txBody>
      </p: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448056" y="2512611"/>
            <a:ext cx="4832803" cy="3664351"/>
          </a:xfrm>
        </p:spPr>
        <p:txBody>
          <a:bodyPr vert="horz" lIns="91440" tIns="45720" rIns="91440" bIns="45720" rtlCol="0" anchor="t">
            <a:normAutofit/>
          </a:bodyPr>
          <a:lstStyle/>
          <a:p>
            <a:pPr indent="-228600">
              <a:buFont typeface="Arial" panose="020B0604020202020204" pitchFamily="34" charset="0"/>
              <a:buChar char="•"/>
            </a:pPr>
            <a:r>
              <a:rPr lang="en-US" sz="2400" dirty="0"/>
              <a:t>Your Sport Management faculty have been nominated for and received College and University teaching awards</a:t>
            </a:r>
          </a:p>
          <a:p>
            <a:pPr indent="-228600">
              <a:buFont typeface="Arial" panose="020B0604020202020204" pitchFamily="34" charset="0"/>
              <a:buChar char="•"/>
            </a:pPr>
            <a:r>
              <a:rPr lang="en-US" sz="2400" dirty="0"/>
              <a:t>You will be exposed to top-level teaching, gain new business skills, and learn from industry leaders and world-renowned scholars </a:t>
            </a:r>
            <a:endParaRPr lang="en-US" sz="2400" dirty="0">
              <a:cs typeface="Calibri"/>
            </a:endParaRPr>
          </a:p>
        </p:txBody>
      </p:sp>
      <p:sp>
        <p:nvSpPr>
          <p:cNvPr id="7" name="Slide Number Placeholder 6">
            <a:extLst>
              <a:ext uri="{FF2B5EF4-FFF2-40B4-BE49-F238E27FC236}">
                <a16:creationId xmlns:a16="http://schemas.microsoft.com/office/drawing/2014/main" id="{D81A801A-8F24-834B-95BE-0B37FD09EC38}"/>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defRPr/>
            </a:pPr>
            <a:fld id="{81D2C36F-4504-47C0-B82F-A167342A2754}" type="slidenum">
              <a:rPr lang="en-US">
                <a:solidFill>
                  <a:schemeClr val="bg1"/>
                </a:solidFill>
              </a:rPr>
              <a:pPr>
                <a:spcAft>
                  <a:spcPts val="600"/>
                </a:spcAft>
                <a:defRPr/>
              </a:pPr>
              <a:t>4</a:t>
            </a:fld>
            <a:endParaRPr lang="en-US">
              <a:solidFill>
                <a:schemeClr val="bg1"/>
              </a:solidFill>
            </a:endParaRPr>
          </a:p>
        </p:txBody>
      </p:sp>
    </p:spTree>
    <p:extLst>
      <p:ext uri="{BB962C8B-B14F-4D97-AF65-F5344CB8AC3E}">
        <p14:creationId xmlns:p14="http://schemas.microsoft.com/office/powerpoint/2010/main" val="311701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98EAA962-5E6B-BA43-B438-0E47E32BD7CD}"/>
              </a:ext>
            </a:extLst>
          </p:cNvPr>
          <p:cNvPicPr>
            <a:picLocks noGrp="1" noChangeAspect="1"/>
          </p:cNvPicPr>
          <p:nvPr>
            <p:ph type="pic" idx="1"/>
          </p:nvPr>
        </p:nvPicPr>
        <p:blipFill rotWithShape="1">
          <a:blip r:embed="rId3"/>
          <a:srcRect r="28900"/>
          <a:stretch/>
        </p:blipFill>
        <p:spPr>
          <a:xfrm>
            <a:off x="3522468" y="10"/>
            <a:ext cx="8669532" cy="6857990"/>
          </a:xfrm>
          <a:prstGeom prst="rect">
            <a:avLst/>
          </a:prstGeom>
        </p:spPr>
      </p:pic>
      <p:sp>
        <p:nvSpPr>
          <p:cNvPr id="34" name="Rectangle 3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371094" y="867307"/>
            <a:ext cx="5534209" cy="1124712"/>
          </a:xfrm>
        </p:spPr>
        <p:txBody>
          <a:bodyPr vert="horz" lIns="91440" tIns="45720" rIns="91440" bIns="45720" rtlCol="0" anchor="b">
            <a:normAutofit/>
          </a:bodyPr>
          <a:lstStyle/>
          <a:p>
            <a:r>
              <a:rPr lang="en-US" sz="2800" dirty="0"/>
              <a:t>Cutting-Edge, High-Impact Research</a:t>
            </a:r>
          </a:p>
        </p:txBody>
      </p:sp>
      <p:sp>
        <p:nvSpPr>
          <p:cNvPr id="36" name="Rectangle 3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371094" y="2718054"/>
            <a:ext cx="5535436" cy="3732666"/>
          </a:xfrm>
        </p:spPr>
        <p:txBody>
          <a:bodyPr vert="horz" lIns="91440" tIns="45720" rIns="91440" bIns="45720" rtlCol="0" anchor="t">
            <a:normAutofit/>
          </a:bodyPr>
          <a:lstStyle/>
          <a:p>
            <a:r>
              <a:rPr lang="en-US" sz="1800" dirty="0"/>
              <a:t>Our faculty among the most productive SM researchers in the world:</a:t>
            </a:r>
          </a:p>
          <a:p>
            <a:pPr lvl="1" indent="-228600">
              <a:buFont typeface="Arial" panose="020B0604020202020204" pitchFamily="34" charset="0"/>
              <a:buChar char="•"/>
            </a:pPr>
            <a:r>
              <a:rPr lang="en-US" sz="1800" dirty="0"/>
              <a:t>Published over 400 per-reviewed journal articles</a:t>
            </a:r>
          </a:p>
          <a:p>
            <a:pPr lvl="1" indent="-228600">
              <a:buFont typeface="Arial" panose="020B0604020202020204" pitchFamily="34" charset="0"/>
              <a:buChar char="•"/>
            </a:pPr>
            <a:r>
              <a:rPr lang="en-US" sz="1800" dirty="0"/>
              <a:t>Presented more than 500 papers a major conferences</a:t>
            </a:r>
          </a:p>
          <a:p>
            <a:pPr lvl="1" indent="-228600">
              <a:buFont typeface="Arial" panose="020B0604020202020204" pitchFamily="34" charset="0"/>
              <a:buChar char="•"/>
            </a:pPr>
            <a:r>
              <a:rPr lang="en-US" sz="1800" dirty="0"/>
              <a:t>Authored or edited more than 30 books</a:t>
            </a:r>
          </a:p>
          <a:p>
            <a:pPr lvl="1" indent="-228600">
              <a:buFont typeface="Arial" panose="020B0604020202020204" pitchFamily="34" charset="0"/>
              <a:buChar char="•"/>
            </a:pPr>
            <a:r>
              <a:rPr lang="en-US" sz="1800" dirty="0"/>
              <a:t>Received more than 30 federal, state, or foundation grants to support their research and programs (totaling more than $2 million)</a:t>
            </a:r>
          </a:p>
          <a:p>
            <a:pPr lvl="1" indent="-228600">
              <a:buFont typeface="Arial" panose="020B0604020202020204" pitchFamily="34" charset="0"/>
              <a:buChar char="•"/>
            </a:pPr>
            <a:r>
              <a:rPr lang="en-US" sz="1800" dirty="0"/>
              <a:t>Authored more than a dozen technical and advisory reports for government and industry agencies</a:t>
            </a:r>
          </a:p>
          <a:p>
            <a:pPr lvl="1" indent="-228600">
              <a:buFont typeface="Arial" panose="020B0604020202020204" pitchFamily="34" charset="0"/>
              <a:buChar char="•"/>
            </a:pPr>
            <a:r>
              <a:rPr lang="en-US" sz="1800" dirty="0"/>
              <a:t>Serve as Editor or on the Editorial Boards of more than 20 of our field’s leading journals</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25038948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Helping You Find Your Place in the Industry</a:t>
            </a:r>
          </a:p>
        </p:txBody>
      </p: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3157538" y="531341"/>
            <a:ext cx="3243262" cy="3892378"/>
          </a:xfrm>
        </p:spPr>
        <p:txBody>
          <a:bodyPr vert="horz" lIns="91440" tIns="45720" rIns="91440" bIns="45720" rtlCol="0" anchor="ctr">
            <a:normAutofit/>
          </a:bodyPr>
          <a:lstStyle/>
          <a:p>
            <a:pPr indent="-228600">
              <a:buFont typeface="Arial" panose="020B0604020202020204" pitchFamily="34" charset="0"/>
              <a:buChar char="•"/>
            </a:pPr>
            <a:r>
              <a:rPr lang="en-US" sz="1800" dirty="0"/>
              <a:t>Extensive internship network</a:t>
            </a:r>
          </a:p>
          <a:p>
            <a:pPr indent="-228600">
              <a:buFont typeface="Arial" panose="020B0604020202020204" pitchFamily="34" charset="0"/>
              <a:buChar char="•"/>
            </a:pPr>
            <a:r>
              <a:rPr lang="en-US" sz="1800" b="1" dirty="0">
                <a:solidFill>
                  <a:srgbClr val="00B050"/>
                </a:solidFill>
              </a:rPr>
              <a:t>Graduate Portfolio project</a:t>
            </a:r>
            <a:endParaRPr lang="en-US" sz="1800" b="1" dirty="0">
              <a:solidFill>
                <a:srgbClr val="00B050"/>
              </a:solidFill>
              <a:cs typeface="Calibri"/>
            </a:endParaRPr>
          </a:p>
          <a:p>
            <a:pPr lvl="1" indent="-228600">
              <a:buFont typeface="Arial" panose="020B0604020202020204" pitchFamily="34" charset="0"/>
              <a:buChar char="•"/>
            </a:pPr>
            <a:r>
              <a:rPr lang="en-US" sz="1800" dirty="0"/>
              <a:t>Resume and Interview Prep</a:t>
            </a:r>
            <a:endParaRPr lang="en-US" sz="1800" dirty="0">
              <a:cs typeface="Calibri"/>
            </a:endParaRPr>
          </a:p>
          <a:p>
            <a:pPr indent="-228600">
              <a:buFont typeface="Arial" panose="020B0604020202020204" pitchFamily="34" charset="0"/>
              <a:buChar char="•"/>
            </a:pPr>
            <a:r>
              <a:rPr lang="en-US" sz="1800" dirty="0"/>
              <a:t>Sport Management Conference</a:t>
            </a:r>
            <a:endParaRPr lang="en-US" sz="1800" dirty="0">
              <a:cs typeface="Calibri"/>
            </a:endParaRPr>
          </a:p>
          <a:p>
            <a:pPr lvl="1" indent="-228600">
              <a:buFont typeface="Arial" panose="020B0604020202020204" pitchFamily="34" charset="0"/>
              <a:buChar char="•"/>
            </a:pPr>
            <a:r>
              <a:rPr lang="en-US" sz="1800" dirty="0"/>
              <a:t>Networking Fair</a:t>
            </a:r>
            <a:endParaRPr lang="en-US" sz="1800" dirty="0">
              <a:cs typeface="Calibri"/>
            </a:endParaRPr>
          </a:p>
          <a:p>
            <a:pPr lvl="1" indent="-228600">
              <a:buFont typeface="Arial" panose="020B0604020202020204" pitchFamily="34" charset="0"/>
              <a:buChar char="•"/>
            </a:pPr>
            <a:r>
              <a:rPr lang="en-US" sz="1800" dirty="0"/>
              <a:t>Networking activities</a:t>
            </a:r>
            <a:endParaRPr lang="en-US" sz="1800" dirty="0">
              <a:cs typeface="Calibri"/>
            </a:endParaRPr>
          </a:p>
          <a:p>
            <a:pPr indent="-228600">
              <a:buFont typeface="Arial" panose="020B0604020202020204" pitchFamily="34" charset="0"/>
              <a:buChar char="•"/>
            </a:pPr>
            <a:r>
              <a:rPr lang="en-US" sz="1800" dirty="0"/>
              <a:t>Notification of job opportunities </a:t>
            </a:r>
            <a:endParaRPr lang="en-US" sz="1800" dirty="0">
              <a:cs typeface="Calibri"/>
            </a:endParaRPr>
          </a:p>
          <a:p>
            <a:pPr indent="-228600">
              <a:buFont typeface="Arial" panose="020B0604020202020204" pitchFamily="34" charset="0"/>
              <a:buChar char="•"/>
            </a:pPr>
            <a:endParaRPr lang="en-US" sz="1800"/>
          </a:p>
          <a:p>
            <a:pPr indent="-228600">
              <a:buFont typeface="Arial" panose="020B0604020202020204" pitchFamily="34" charset="0"/>
              <a:buChar char="•"/>
            </a:pPr>
            <a:endParaRPr lang="en-US" sz="1800"/>
          </a:p>
        </p:txBody>
      </p:sp>
      <p:pic>
        <p:nvPicPr>
          <p:cNvPr id="5" name="Picture 4" descr="Graphical user interface, text, application&#10;&#10;Description automatically generated">
            <a:extLst>
              <a:ext uri="{FF2B5EF4-FFF2-40B4-BE49-F238E27FC236}">
                <a16:creationId xmlns:a16="http://schemas.microsoft.com/office/drawing/2014/main" id="{49C534EC-F529-4F41-91E6-29FA979755C4}"/>
              </a:ext>
            </a:extLst>
          </p:cNvPr>
          <p:cNvPicPr>
            <a:picLocks noChangeAspect="1"/>
          </p:cNvPicPr>
          <p:nvPr/>
        </p:nvPicPr>
        <p:blipFill rotWithShape="1">
          <a:blip r:embed="rId3"/>
          <a:srcRect t="3708"/>
          <a:stretch/>
        </p:blipFill>
        <p:spPr>
          <a:xfrm>
            <a:off x="662026" y="3516766"/>
            <a:ext cx="5318644" cy="3239298"/>
          </a:xfrm>
          <a:prstGeom prst="rect">
            <a:avLst/>
          </a:prstGeom>
        </p:spPr>
      </p:pic>
      <p:pic>
        <p:nvPicPr>
          <p:cNvPr id="10" name="Picture 9">
            <a:extLst>
              <a:ext uri="{FF2B5EF4-FFF2-40B4-BE49-F238E27FC236}">
                <a16:creationId xmlns:a16="http://schemas.microsoft.com/office/drawing/2014/main" id="{B8CAA04A-4161-1D40-8B1F-77932310EA77}"/>
              </a:ext>
            </a:extLst>
          </p:cNvPr>
          <p:cNvPicPr>
            <a:picLocks noChangeAspect="1"/>
          </p:cNvPicPr>
          <p:nvPr/>
        </p:nvPicPr>
        <p:blipFill rotWithShape="1">
          <a:blip r:embed="rId4"/>
          <a:srcRect t="6021" r="-2" b="-2"/>
          <a:stretch/>
        </p:blipFill>
        <p:spPr>
          <a:xfrm>
            <a:off x="6591299" y="1"/>
            <a:ext cx="5600701" cy="6857999"/>
          </a:xfrm>
          <a:prstGeom prst="rect">
            <a:avLst/>
          </a:prstGeom>
        </p:spPr>
      </p:pic>
    </p:spTree>
    <p:extLst>
      <p:ext uri="{BB962C8B-B14F-4D97-AF65-F5344CB8AC3E}">
        <p14:creationId xmlns:p14="http://schemas.microsoft.com/office/powerpoint/2010/main" val="216107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4400" kern="1200">
                <a:solidFill>
                  <a:schemeClr val="tx1"/>
                </a:solidFill>
                <a:latin typeface="+mj-lt"/>
                <a:ea typeface="+mj-ea"/>
                <a:cs typeface="+mj-cs"/>
              </a:rPr>
              <a:t>High-Impact Extra-Curricular Activities </a:t>
            </a:r>
          </a:p>
        </p:txBody>
      </p: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838201" y="2482589"/>
            <a:ext cx="3816096" cy="4238886"/>
          </a:xfrm>
        </p:spPr>
        <p:txBody>
          <a:bodyPr vert="horz" lIns="91440" tIns="45720" rIns="91440" bIns="45720" rtlCol="0" anchor="t">
            <a:normAutofit/>
          </a:bodyPr>
          <a:lstStyle/>
          <a:p>
            <a:r>
              <a:rPr lang="en-US" sz="2000" dirty="0">
                <a:solidFill>
                  <a:schemeClr val="accent1"/>
                </a:solidFill>
              </a:rPr>
              <a:t>A program that impacts our students, the community, and an industry:</a:t>
            </a:r>
          </a:p>
          <a:p>
            <a:pPr indent="-228600">
              <a:buFont typeface="Arial" panose="020B0604020202020204" pitchFamily="34" charset="0"/>
              <a:buChar char="•"/>
            </a:pPr>
            <a:r>
              <a:rPr lang="en-US" sz="2000" dirty="0"/>
              <a:t> Extensive Service Learning and Community Volunteering Programs</a:t>
            </a:r>
            <a:endParaRPr lang="en-US" sz="2000" dirty="0">
              <a:cs typeface="Calibri"/>
            </a:endParaRPr>
          </a:p>
          <a:p>
            <a:pPr indent="-228600">
              <a:buFont typeface="Arial" panose="020B0604020202020204" pitchFamily="34" charset="0"/>
              <a:buChar char="•"/>
            </a:pPr>
            <a:r>
              <a:rPr lang="en-US" sz="2000" b="1" dirty="0">
                <a:solidFill>
                  <a:srgbClr val="00B050"/>
                </a:solidFill>
              </a:rPr>
              <a:t>International Program in Spain and the United Kingdom</a:t>
            </a:r>
            <a:endParaRPr lang="en-US" sz="2000" b="1" dirty="0">
              <a:solidFill>
                <a:srgbClr val="00B050"/>
              </a:solidFill>
              <a:cs typeface="Calibri"/>
            </a:endParaRPr>
          </a:p>
          <a:p>
            <a:pPr indent="-228600">
              <a:buFont typeface="Arial" panose="020B0604020202020204" pitchFamily="34" charset="0"/>
              <a:buChar char="•"/>
            </a:pPr>
            <a:r>
              <a:rPr lang="en-US" sz="2000" dirty="0"/>
              <a:t>Annual Volunteer Trips</a:t>
            </a:r>
            <a:endParaRPr lang="en-US" sz="2000" dirty="0">
              <a:cs typeface="Calibri"/>
            </a:endParaRPr>
          </a:p>
          <a:p>
            <a:pPr lvl="1" indent="-228600">
              <a:buFont typeface="Arial" panose="020B0604020202020204" pitchFamily="34" charset="0"/>
              <a:buChar char="•"/>
            </a:pPr>
            <a:r>
              <a:rPr lang="en-US" sz="1800" dirty="0">
                <a:cs typeface="Calibri"/>
              </a:rPr>
              <a:t>CFP Championship</a:t>
            </a:r>
          </a:p>
          <a:p>
            <a:pPr lvl="1" indent="-228600">
              <a:buFont typeface="Arial" panose="020B0604020202020204" pitchFamily="34" charset="0"/>
              <a:buChar char="•"/>
            </a:pPr>
            <a:r>
              <a:rPr lang="en-US" sz="1800" dirty="0"/>
              <a:t>Men's Final Four</a:t>
            </a:r>
            <a:endParaRPr lang="en-US" sz="1800" dirty="0">
              <a:cs typeface="Calibri"/>
            </a:endParaRPr>
          </a:p>
          <a:p>
            <a:pPr lvl="1" indent="-228600">
              <a:buFont typeface="Arial" panose="020B0604020202020204" pitchFamily="34" charset="0"/>
              <a:buChar char="•"/>
            </a:pPr>
            <a:r>
              <a:rPr lang="en-US" sz="1800" dirty="0"/>
              <a:t>Women’s Final Four</a:t>
            </a:r>
            <a:endParaRPr lang="en-US" sz="2000" dirty="0"/>
          </a:p>
          <a:p>
            <a:pPr lvl="1" indent="-228600">
              <a:buFont typeface="Arial" panose="020B0604020202020204" pitchFamily="34" charset="0"/>
              <a:buChar char="•"/>
            </a:pPr>
            <a:r>
              <a:rPr lang="en-US" sz="1800" dirty="0">
                <a:cs typeface="Calibri"/>
              </a:rPr>
              <a:t>Women's College World Series</a:t>
            </a:r>
          </a:p>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6" name="Picture 15" descr="A group of people playing basketball&#10;&#10;Description automatically generated">
            <a:extLst>
              <a:ext uri="{FF2B5EF4-FFF2-40B4-BE49-F238E27FC236}">
                <a16:creationId xmlns:a16="http://schemas.microsoft.com/office/drawing/2014/main" id="{0B3E026F-69A6-5946-9989-DAB0D7839467}"/>
              </a:ext>
            </a:extLst>
          </p:cNvPr>
          <p:cNvPicPr>
            <a:picLocks noChangeAspect="1"/>
          </p:cNvPicPr>
          <p:nvPr/>
        </p:nvPicPr>
        <p:blipFill rotWithShape="1">
          <a:blip r:embed="rId3"/>
          <a:srcRect t="12028" r="-1" b="1202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4" name="Content Placeholder 4" descr="A group of people posing for a photo&#10;&#10;Description automatically generated">
            <a:extLst>
              <a:ext uri="{FF2B5EF4-FFF2-40B4-BE49-F238E27FC236}">
                <a16:creationId xmlns:a16="http://schemas.microsoft.com/office/drawing/2014/main" id="{F1B817C6-9F9B-1847-B188-C62049802CF8}"/>
              </a:ext>
            </a:extLst>
          </p:cNvPr>
          <p:cNvPicPr>
            <a:picLocks noChangeAspect="1"/>
          </p:cNvPicPr>
          <p:nvPr/>
        </p:nvPicPr>
        <p:blipFill rotWithShape="1">
          <a:blip r:embed="rId4"/>
          <a:srcRect t="22439" b="2038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7" name="Slide Number Placeholder 6">
            <a:extLst>
              <a:ext uri="{FF2B5EF4-FFF2-40B4-BE49-F238E27FC236}">
                <a16:creationId xmlns:a16="http://schemas.microsoft.com/office/drawing/2014/main" id="{D81A801A-8F24-834B-95BE-0B37FD09EC38}"/>
              </a:ext>
            </a:extLst>
          </p:cNvPr>
          <p:cNvSpPr>
            <a:spLocks noGrp="1"/>
          </p:cNvSpPr>
          <p:nvPr>
            <p:ph type="sldNum" sz="quarter" idx="12"/>
          </p:nvPr>
        </p:nvSpPr>
        <p:spPr>
          <a:xfrm>
            <a:off x="10515600" y="6356350"/>
            <a:ext cx="838200" cy="365125"/>
          </a:xfrm>
        </p:spPr>
        <p:txBody>
          <a:bodyPr vert="horz" lIns="91440" tIns="45720" rIns="91440" bIns="45720" rtlCol="0" anchor="ctr">
            <a:normAutofit/>
          </a:bodyPr>
          <a:lstStyle/>
          <a:p>
            <a:pPr>
              <a:spcAft>
                <a:spcPts val="600"/>
              </a:spcAft>
              <a:defRPr/>
            </a:pPr>
            <a:fld id="{81D2C36F-4504-47C0-B82F-A167342A2754}" type="slidenum">
              <a:rPr lang="en-US">
                <a:solidFill>
                  <a:srgbClr val="FFFFFF"/>
                </a:solidFill>
              </a:rPr>
              <a:pPr>
                <a:spcAft>
                  <a:spcPts val="600"/>
                </a:spcAft>
                <a:defRPr/>
              </a:pPr>
              <a:t>7</a:t>
            </a:fld>
            <a:endParaRPr lang="en-US">
              <a:solidFill>
                <a:srgbClr val="FFFFFF"/>
              </a:solidFill>
            </a:endParaRPr>
          </a:p>
        </p:txBody>
      </p:sp>
    </p:spTree>
    <p:extLst>
      <p:ext uri="{BB962C8B-B14F-4D97-AF65-F5344CB8AC3E}">
        <p14:creationId xmlns:p14="http://schemas.microsoft.com/office/powerpoint/2010/main" val="3918963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2FD4E0A-CC05-2A40-BDA9-52F09E016129}"/>
              </a:ext>
            </a:extLst>
          </p:cNvPr>
          <p:cNvPicPr>
            <a:picLocks noChangeAspect="1"/>
          </p:cNvPicPr>
          <p:nvPr/>
        </p:nvPicPr>
        <p:blipFill rotWithShape="1">
          <a:blip r:embed="rId3"/>
          <a:srcRect t="16667"/>
          <a:stretch/>
        </p:blipFill>
        <p:spPr>
          <a:xfrm>
            <a:off x="-1" y="10"/>
            <a:ext cx="12192000" cy="6857990"/>
          </a:xfrm>
          <a:prstGeom prst="rect">
            <a:avLst/>
          </a:prstGeom>
        </p:spPr>
      </p:pic>
      <p:sp>
        <p:nvSpPr>
          <p:cNvPr id="2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Connect with Our Alumni Network</a:t>
            </a:r>
          </a:p>
        </p:txBody>
      </p:sp>
      <p:cxnSp>
        <p:nvCxnSpPr>
          <p:cNvPr id="31" name="Straight Connector 3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indent="-228600">
              <a:buFont typeface="Arial" panose="020B0604020202020204" pitchFamily="34" charset="0"/>
              <a:buChar char="•"/>
            </a:pPr>
            <a:r>
              <a:rPr lang="en-US" sz="1700" dirty="0"/>
              <a:t>You will be a part of the FSU Sport Management family…a very big family:</a:t>
            </a:r>
          </a:p>
          <a:p>
            <a:pPr indent="-228600">
              <a:buFont typeface="Arial" panose="020B0604020202020204" pitchFamily="34" charset="0"/>
              <a:buChar char="•"/>
            </a:pPr>
            <a:r>
              <a:rPr lang="en-US" sz="1700" b="1" dirty="0"/>
              <a:t>Over 3,800 alumni</a:t>
            </a:r>
          </a:p>
          <a:p>
            <a:pPr indent="-228600">
              <a:buFont typeface="Arial" panose="020B0604020202020204" pitchFamily="34" charset="0"/>
              <a:buChar char="•"/>
            </a:pPr>
            <a:r>
              <a:rPr lang="en-US" sz="1700" b="1" dirty="0"/>
              <a:t>Over 1,500 graduate program alumni now working in the sports industry and related fields</a:t>
            </a:r>
          </a:p>
          <a:p>
            <a:pPr indent="-228600">
              <a:buFont typeface="Arial" panose="020B0604020202020204" pitchFamily="34" charset="0"/>
              <a:buChar char="•"/>
            </a:pPr>
            <a:r>
              <a:rPr lang="en-US" sz="1700" b="1" dirty="0"/>
              <a:t>Over 100 doctoral program alumni, most of whom are now faculty a major Sport Management programs around the world</a:t>
            </a:r>
          </a:p>
        </p:txBody>
      </p:sp>
    </p:spTree>
    <p:extLst>
      <p:ext uri="{BB962C8B-B14F-4D97-AF65-F5344CB8AC3E}">
        <p14:creationId xmlns:p14="http://schemas.microsoft.com/office/powerpoint/2010/main" val="74364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E464CE-2602-CA4D-8E75-017F1710726D}"/>
              </a:ext>
            </a:extLst>
          </p:cNvPr>
          <p:cNvPicPr>
            <a:picLocks noChangeAspect="1"/>
          </p:cNvPicPr>
          <p:nvPr/>
        </p:nvPicPr>
        <p:blipFill rotWithShape="1">
          <a:blip r:embed="rId3"/>
          <a:srcRect l="549" r="5334"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2FFD5C-A4F1-6043-B441-31C56CD852A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A Diversity of Perspectives and People</a:t>
            </a:r>
          </a:p>
        </p:txBody>
      </p:sp>
      <p:sp>
        <p:nvSpPr>
          <p:cNvPr id="4" name="Text Placeholder 3">
            <a:extLst>
              <a:ext uri="{FF2B5EF4-FFF2-40B4-BE49-F238E27FC236}">
                <a16:creationId xmlns:a16="http://schemas.microsoft.com/office/drawing/2014/main" id="{D2D69E62-32CF-3048-B9AF-67C424A9686C}"/>
              </a:ext>
            </a:extLst>
          </p:cNvPr>
          <p:cNvSpPr>
            <a:spLocks noGrp="1"/>
          </p:cNvSpPr>
          <p:nvPr>
            <p:ph type="body" sz="half" idx="2"/>
          </p:nvPr>
        </p:nvSpPr>
        <p:spPr>
          <a:xfrm>
            <a:off x="838200" y="2434201"/>
            <a:ext cx="3822189" cy="3742762"/>
          </a:xfrm>
        </p:spPr>
        <p:txBody>
          <a:bodyPr vert="horz" lIns="91440" tIns="45720" rIns="91440" bIns="45720" rtlCol="0">
            <a:normAutofit fontScale="92500"/>
          </a:bodyPr>
          <a:lstStyle/>
          <a:p>
            <a:pPr marL="342900" indent="-342900">
              <a:buFont typeface="Wingdings" pitchFamily="2" charset="2"/>
              <a:buChar char="Ø"/>
            </a:pPr>
            <a:r>
              <a:rPr lang="en-US" sz="2000" dirty="0"/>
              <a:t>Our programs feature of rich diversity of students with varied backgrounds and identities:</a:t>
            </a:r>
          </a:p>
          <a:p>
            <a:pPr marL="342900" indent="-342900">
              <a:buFont typeface="Wingdings" pitchFamily="2" charset="2"/>
              <a:buChar char="Ø"/>
            </a:pPr>
            <a:r>
              <a:rPr lang="en-US" sz="2000" dirty="0"/>
              <a:t>Fifty percent of our current PhD students are women</a:t>
            </a:r>
          </a:p>
          <a:p>
            <a:pPr marL="342900" indent="-342900">
              <a:buFont typeface="Wingdings" pitchFamily="2" charset="2"/>
              <a:buChar char="Ø"/>
            </a:pPr>
            <a:r>
              <a:rPr lang="en-US" sz="2000" dirty="0"/>
              <a:t>Our graduate programs include students from China, India, Korea, Taiwan, Canada, France, Venezuela, Brazil, Colombia, Germany, Spain, Kuwait, Lebanon, Mexico, Namibia, Nepal, New Zealand, Trinidad &amp; Tobago and South Africa</a:t>
            </a:r>
          </a:p>
        </p:txBody>
      </p:sp>
      <p:sp>
        <p:nvSpPr>
          <p:cNvPr id="7" name="Slide Number Placeholder 6">
            <a:extLst>
              <a:ext uri="{FF2B5EF4-FFF2-40B4-BE49-F238E27FC236}">
                <a16:creationId xmlns:a16="http://schemas.microsoft.com/office/drawing/2014/main" id="{D81A801A-8F24-834B-95BE-0B37FD09EC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1D2C36F-4504-47C0-B82F-A167342A2754}"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spTree>
    <p:extLst>
      <p:ext uri="{BB962C8B-B14F-4D97-AF65-F5344CB8AC3E}">
        <p14:creationId xmlns:p14="http://schemas.microsoft.com/office/powerpoint/2010/main" val="394807799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34949"/>
      </a:dk2>
      <a:lt2>
        <a:srgbClr val="CCD1B9"/>
      </a:lt2>
      <a:accent1>
        <a:srgbClr val="782F40"/>
      </a:accent1>
      <a:accent2>
        <a:srgbClr val="CEB888"/>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rnet_HighDef-1">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6618</TotalTime>
  <Words>1856</Words>
  <Application>Microsoft Office PowerPoint</Application>
  <PresentationFormat>Widescreen</PresentationFormat>
  <Paragraphs>240</Paragraphs>
  <Slides>20</Slides>
  <Notes>19</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Garnet_HighDef-1</vt:lpstr>
      <vt:lpstr>College of Education Preview Week</vt:lpstr>
      <vt:lpstr>Dr. Amy Chan Hyung Kim Associate Professor Co Director, Center for SHED Management in Sport for Health</vt:lpstr>
      <vt:lpstr>The FSU Sport Management Graduate Experience</vt:lpstr>
      <vt:lpstr>Quality Instruction</vt:lpstr>
      <vt:lpstr>Cutting-Edge, High-Impact Research</vt:lpstr>
      <vt:lpstr>Helping You Find Your Place in the Industry</vt:lpstr>
      <vt:lpstr>High-Impact Extra-Curricular Activities </vt:lpstr>
      <vt:lpstr>Connect with Our Alumni Network</vt:lpstr>
      <vt:lpstr>A Diversity of Perspectives and People</vt:lpstr>
      <vt:lpstr>PowerPoint Presentation</vt:lpstr>
      <vt:lpstr>PowerPoint Presentation</vt:lpstr>
      <vt:lpstr>Master’s Program</vt:lpstr>
      <vt:lpstr>PowerPoint Presentation</vt:lpstr>
      <vt:lpstr>PowerPoint Presentation</vt:lpstr>
      <vt:lpstr>JD/MS joint-degree in Law and Sport Management</vt:lpstr>
      <vt:lpstr>International Program</vt:lpstr>
      <vt:lpstr>Application Process</vt:lpstr>
      <vt:lpstr>Funding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Newman</dc:creator>
  <cp:lastModifiedBy>Jeffrey Hoh</cp:lastModifiedBy>
  <cp:revision>42</cp:revision>
  <cp:lastPrinted>2021-08-16T12:56:20Z</cp:lastPrinted>
  <dcterms:created xsi:type="dcterms:W3CDTF">2021-08-05T14:21:01Z</dcterms:created>
  <dcterms:modified xsi:type="dcterms:W3CDTF">2022-11-01T15:40:52Z</dcterms:modified>
</cp:coreProperties>
</file>